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19" r:id="rId3"/>
    <p:sldId id="261" r:id="rId4"/>
    <p:sldId id="262" r:id="rId5"/>
    <p:sldId id="320" r:id="rId6"/>
    <p:sldId id="27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330"/>
    <a:srgbClr val="F17326"/>
    <a:srgbClr val="B30020"/>
    <a:srgbClr val="2923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68712" autoAdjust="0"/>
  </p:normalViewPr>
  <p:slideViewPr>
    <p:cSldViewPr snapToGrid="0" snapToObjects="1">
      <p:cViewPr varScale="1">
        <p:scale>
          <a:sx n="37" d="100"/>
          <a:sy n="37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68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aju:Downloads:TOP500_20150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Top500: Av.</a:t>
            </a:r>
            <a:r>
              <a:rPr lang="en-US" baseline="0" dirty="0" smtClean="0"/>
              <a:t> Core Count</a:t>
            </a:r>
            <a:endParaRPr lang="en-US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Sheet7!$B$12</c:f>
              <c:strCache>
                <c:ptCount val="1"/>
                <c:pt idx="0">
                  <c:v>Average Cores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Sheet7!$A$13:$A$17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Sheet7!$B$13:$B$17</c:f>
              <c:numCache>
                <c:formatCode>General</c:formatCode>
                <c:ptCount val="5"/>
                <c:pt idx="0">
                  <c:v>15559.848</c:v>
                </c:pt>
                <c:pt idx="1">
                  <c:v>26855.89</c:v>
                </c:pt>
                <c:pt idx="2">
                  <c:v>38692.791999999987</c:v>
                </c:pt>
                <c:pt idx="3">
                  <c:v>43298.741999999998</c:v>
                </c:pt>
                <c:pt idx="4">
                  <c:v>50463.78</c:v>
                </c:pt>
              </c:numCache>
            </c:numRef>
          </c:val>
        </c:ser>
        <c:ser>
          <c:idx val="1"/>
          <c:order val="1"/>
          <c:tx>
            <c:strRef>
              <c:f>Sheet7!$C$12</c:f>
              <c:strCache>
                <c:ptCount val="1"/>
                <c:pt idx="0">
                  <c:v>Average Accelerator/ Co-Processor Cores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Sheet7!$A$13:$A$17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Sheet7!$C$13:$C$17</c:f>
              <c:numCache>
                <c:formatCode>General</c:formatCode>
                <c:ptCount val="5"/>
                <c:pt idx="0">
                  <c:v>0</c:v>
                </c:pt>
                <c:pt idx="1">
                  <c:v>1334.4880000000001</c:v>
                </c:pt>
                <c:pt idx="2">
                  <c:v>8262.9619999999995</c:v>
                </c:pt>
                <c:pt idx="3">
                  <c:v>9592.3240000000005</c:v>
                </c:pt>
                <c:pt idx="4">
                  <c:v>13780.400801603209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5386880"/>
        <c:axId val="80270464"/>
        <c:axId val="0"/>
      </c:bar3DChart>
      <c:catAx>
        <c:axId val="753868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 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0270464"/>
        <c:crosses val="autoZero"/>
        <c:auto val="1"/>
        <c:lblAlgn val="ctr"/>
        <c:lblOffset val="100"/>
        <c:noMultiLvlLbl val="0"/>
      </c:catAx>
      <c:valAx>
        <c:axId val="802704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No. of Cores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53868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07090-A99C-BD48-BA93-B2BB70A2E8E9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228FB-531E-0D45-9D00-7156BC021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80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8F8816-F845-DC4F-A922-45D0272FAA3A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A5D20-A79B-1A48-8236-C1FE627D8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70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TOP500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extremetech.com/computing/116081-darpa-summons-researchers-to-reinvent-computing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SimSun" charset="0"/>
                <a:cs typeface="SimSun" charset="0"/>
              </a:rPr>
              <a:t>CORAL 40TFlop/s per node</a:t>
            </a:r>
          </a:p>
          <a:p>
            <a:pPr>
              <a:defRPr/>
            </a:pPr>
            <a:r>
              <a:rPr lang="en-US" dirty="0" err="1" smtClean="0">
                <a:ea typeface="SimSun" charset="0"/>
                <a:cs typeface="SimSun" charset="0"/>
              </a:rPr>
              <a:t>Mem</a:t>
            </a:r>
            <a:r>
              <a:rPr lang="en-US" dirty="0" smtClean="0">
                <a:ea typeface="SimSun" charset="0"/>
                <a:cs typeface="SimSun" charset="0"/>
              </a:rPr>
              <a:t> density used to grow roughly every 3 years, now by a smaller amount every 4 yeas</a:t>
            </a:r>
          </a:p>
          <a:p>
            <a:pPr>
              <a:defRPr/>
            </a:pPr>
            <a:r>
              <a:rPr lang="en-US" dirty="0" smtClean="0">
                <a:ea typeface="SimSun" charset="0"/>
                <a:cs typeface="SimSun" charset="0"/>
              </a:rPr>
              <a:t>I/O is flat; off-chip </a:t>
            </a:r>
            <a:r>
              <a:rPr lang="en-US" dirty="0" err="1" smtClean="0">
                <a:ea typeface="SimSun" charset="0"/>
                <a:cs typeface="SimSun" charset="0"/>
              </a:rPr>
              <a:t>signalling</a:t>
            </a:r>
            <a:r>
              <a:rPr lang="en-US" dirty="0" smtClean="0">
                <a:ea typeface="SimSun" charset="0"/>
                <a:cs typeface="SimSun" charset="0"/>
              </a:rPr>
              <a:t> rates rising slowly at best</a:t>
            </a:r>
          </a:p>
          <a:p>
            <a:pPr>
              <a:defRPr/>
            </a:pPr>
            <a:r>
              <a:rPr lang="en-US" dirty="0" smtClean="0">
                <a:ea typeface="SimSun" charset="0"/>
                <a:cs typeface="SimSun" charset="0"/>
              </a:rPr>
              <a:t>Off-chip BW </a:t>
            </a:r>
            <a:r>
              <a:rPr lang="en-US" dirty="0" err="1" smtClean="0">
                <a:ea typeface="SimSun" charset="0"/>
                <a:cs typeface="SimSun" charset="0"/>
              </a:rPr>
              <a:t>decacying</a:t>
            </a:r>
            <a:r>
              <a:rPr lang="en-US" dirty="0" smtClean="0">
                <a:ea typeface="SimSun" charset="0"/>
                <a:cs typeface="SimSun" charset="0"/>
              </a:rPr>
              <a:t>: actual BW per core dropping dramatically</a:t>
            </a:r>
          </a:p>
          <a:p>
            <a:pPr>
              <a:defRPr/>
            </a:pPr>
            <a:r>
              <a:rPr lang="en-US" dirty="0" smtClean="0">
                <a:ea typeface="SimSun" charset="0"/>
                <a:cs typeface="SimSun" charset="0"/>
              </a:rPr>
              <a:t>Memory per flop is dropping precipitously</a:t>
            </a:r>
          </a:p>
          <a:p>
            <a:pPr>
              <a:defRPr/>
            </a:pPr>
            <a:r>
              <a:rPr lang="en-US" smtClean="0">
                <a:ea typeface="SimSun" charset="0"/>
                <a:cs typeface="SimSun" charset="0"/>
              </a:rPr>
              <a:t>Architecture </a:t>
            </a:r>
            <a:r>
              <a:rPr lang="en-US" dirty="0" smtClean="0">
                <a:ea typeface="SimSun" charset="0"/>
                <a:cs typeface="SimSun" charset="0"/>
              </a:rPr>
              <a:t>related websites: </a:t>
            </a:r>
            <a:r>
              <a:rPr lang="en-US" u="sng" dirty="0">
                <a:hlinkClick r:id="rId3"/>
              </a:rPr>
              <a:t>http://en.wikipedia.org/wiki/TOP500</a:t>
            </a:r>
          </a:p>
          <a:p>
            <a:pPr>
              <a:defRPr/>
            </a:pPr>
            <a:r>
              <a:rPr lang="en-US" u="sng" dirty="0">
                <a:hlinkClick r:id="rId4"/>
              </a:rPr>
              <a:t>http://www.extremetech.com/computing/116081-darpa-summons-researchers-to-reinvent-computing</a:t>
            </a:r>
            <a:endParaRPr lang="en-US" dirty="0" smtClean="0">
              <a:ea typeface="SimSun" charset="0"/>
              <a:cs typeface="SimSun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A89DF33-21C9-C444-8941-F18A22709043}" type="slidenum">
              <a:rPr lang="en-US" sz="1200">
                <a:ea typeface="SimSun" charset="0"/>
                <a:cs typeface="SimSun" charset="0"/>
              </a:rPr>
              <a:pPr eaLnBrk="1" hangingPunct="1"/>
              <a:t>2</a:t>
            </a:fld>
            <a:endParaRPr lang="en-US" sz="1200">
              <a:ea typeface="SimSun" charset="0"/>
              <a:cs typeface="SimSu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cs typeface="SimSun" charset="0"/>
            </a:endParaRP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19EE1D2-3D13-2D46-B425-6A4FE0483AAD}" type="slidenum">
              <a:rPr lang="en-US" sz="1200">
                <a:ea typeface="SimSun" charset="0"/>
                <a:cs typeface="SimSun" charset="0"/>
              </a:rPr>
              <a:pPr eaLnBrk="1" hangingPunct="1"/>
              <a:t>3</a:t>
            </a:fld>
            <a:endParaRPr lang="en-US" sz="1200">
              <a:ea typeface="SimSun" charset="0"/>
              <a:cs typeface="SimSu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Social networks have very dense connectivity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A5D20-A79B-1A48-8236-C1FE627D8E1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672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1219-AF59-ED4F-BD23-070DC5C51E9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CC1DF-FD05-9844-BBA0-B8A58089D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481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1219-AF59-ED4F-BD23-070DC5C51E9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CC1DF-FD05-9844-BBA0-B8A58089D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760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1219-AF59-ED4F-BD23-070DC5C51E9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CC1DF-FD05-9844-BBA0-B8A58089D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90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1219-AF59-ED4F-BD23-070DC5C51E9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CC1DF-FD05-9844-BBA0-B8A58089D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20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1219-AF59-ED4F-BD23-070DC5C51E9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CC1DF-FD05-9844-BBA0-B8A58089D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169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1219-AF59-ED4F-BD23-070DC5C51E9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CC1DF-FD05-9844-BBA0-B8A58089D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48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1219-AF59-ED4F-BD23-070DC5C51E9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CC1DF-FD05-9844-BBA0-B8A58089D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762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1219-AF59-ED4F-BD23-070DC5C51E9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CC1DF-FD05-9844-BBA0-B8A58089D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221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1219-AF59-ED4F-BD23-070DC5C51E9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CC1DF-FD05-9844-BBA0-B8A58089D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40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1219-AF59-ED4F-BD23-070DC5C51E9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CC1DF-FD05-9844-BBA0-B8A58089D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981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1219-AF59-ED4F-BD23-070DC5C51E9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CC1DF-FD05-9844-BBA0-B8A58089D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94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8000">
              <a:srgbClr val="292378"/>
            </a:gs>
            <a:gs pos="96000">
              <a:srgbClr val="B30020"/>
            </a:gs>
            <a:gs pos="94000">
              <a:srgbClr val="FEC330"/>
            </a:gs>
            <a:gs pos="95000">
              <a:srgbClr val="F17326"/>
            </a:gs>
            <a:gs pos="92000">
              <a:schemeClr val="bg1"/>
            </a:gs>
          </a:gsLst>
          <a:lin ang="11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787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0411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1781" y="622178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41219-AF59-ED4F-BD23-070DC5C51E9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6181" y="622178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5381" y="6221782"/>
            <a:ext cx="5214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CC1DF-FD05-9844-BBA0-B8A58089D3E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6125929"/>
            <a:ext cx="8229600" cy="0"/>
          </a:xfrm>
          <a:prstGeom prst="line">
            <a:avLst/>
          </a:prstGeom>
          <a:ln>
            <a:gradFill flip="none" rotWithShape="1">
              <a:gsLst>
                <a:gs pos="10000">
                  <a:srgbClr val="292378"/>
                </a:gs>
                <a:gs pos="85000">
                  <a:srgbClr val="FEC330"/>
                </a:gs>
                <a:gs pos="25000">
                  <a:srgbClr val="B30020"/>
                </a:gs>
                <a:gs pos="70000">
                  <a:srgbClr val="F17326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IACS-LOGO-HORIZONTAL-COLOR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6221782"/>
            <a:ext cx="2678982" cy="556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495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62501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Exascale</a:t>
            </a:r>
            <a:r>
              <a:rPr lang="en-US" dirty="0"/>
              <a:t> Programming Models in an Era of Big Computation and Big Data 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>
            <a:noFill/>
          </a:ln>
        </p:spPr>
        <p:txBody>
          <a:bodyPr>
            <a:normAutofit fontScale="70000" lnSpcReduction="20000"/>
          </a:bodyPr>
          <a:lstStyle/>
          <a:p>
            <a:r>
              <a:rPr lang="en-US" altLang="zh-CN" dirty="0">
                <a:ln>
                  <a:solidFill>
                    <a:srgbClr val="000000"/>
                  </a:solidFill>
                </a:ln>
                <a:latin typeface="Arial" charset="0"/>
                <a:cs typeface="SimSun" charset="0"/>
              </a:rPr>
              <a:t>Barbara </a:t>
            </a:r>
            <a:r>
              <a:rPr lang="en-US" altLang="zh-CN" dirty="0" smtClean="0">
                <a:ln>
                  <a:solidFill>
                    <a:srgbClr val="000000"/>
                  </a:solidFill>
                </a:ln>
                <a:latin typeface="Arial" charset="0"/>
                <a:cs typeface="SimSun" charset="0"/>
              </a:rPr>
              <a:t>Chapman</a:t>
            </a:r>
          </a:p>
          <a:p>
            <a:r>
              <a:rPr lang="en-US" altLang="zh-CN" dirty="0" smtClean="0">
                <a:latin typeface="Arial" charset="0"/>
                <a:cs typeface="SimSun" charset="0"/>
              </a:rPr>
              <a:t>Stony Brook University</a:t>
            </a:r>
          </a:p>
          <a:p>
            <a:r>
              <a:rPr lang="en-US" altLang="zh-CN" dirty="0" smtClean="0">
                <a:latin typeface="Arial" charset="0"/>
                <a:cs typeface="SimSun" charset="0"/>
              </a:rPr>
              <a:t>University of Houston</a:t>
            </a:r>
            <a:endParaRPr lang="en-US" altLang="zh-CN" dirty="0">
              <a:latin typeface="Arial" charset="0"/>
              <a:cs typeface="SimSun" charset="0"/>
            </a:endParaRPr>
          </a:p>
          <a:p>
            <a:endParaRPr lang="en-US" dirty="0" smtClean="0"/>
          </a:p>
          <a:p>
            <a:r>
              <a:rPr lang="en-US" dirty="0" smtClean="0">
                <a:ln>
                  <a:solidFill>
                    <a:schemeClr val="tx1"/>
                  </a:solidFill>
                </a:ln>
              </a:rPr>
              <a:t>NPC, Xian, October 2016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51873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 txBox="1">
            <a:spLocks/>
          </p:cNvSpPr>
          <p:nvPr/>
        </p:nvSpPr>
        <p:spPr bwMode="auto">
          <a:xfrm>
            <a:off x="609600" y="152400"/>
            <a:ext cx="83597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 dirty="0" smtClean="0">
                <a:latin typeface="Garamond" charset="0"/>
                <a:ea typeface="+mj-ea"/>
                <a:cs typeface="SimSun" charset="0"/>
              </a:rPr>
              <a:t>  On</a:t>
            </a:r>
            <a:r>
              <a:rPr lang="en-US" sz="4000" dirty="0">
                <a:latin typeface="Garamond" charset="0"/>
                <a:ea typeface="+mj-ea"/>
                <a:cs typeface="SimSun" charset="0"/>
              </a:rPr>
              <a:t>-Going Architectural </a:t>
            </a:r>
            <a:r>
              <a:rPr lang="en-US" sz="4000" dirty="0" smtClean="0">
                <a:latin typeface="Garamond" charset="0"/>
                <a:ea typeface="+mj-ea"/>
                <a:cs typeface="SimSun" charset="0"/>
              </a:rPr>
              <a:t>Changes </a:t>
            </a:r>
            <a:endParaRPr lang="en-US" sz="4000" dirty="0">
              <a:latin typeface="Garamond" charset="0"/>
              <a:ea typeface="+mj-ea"/>
              <a:cs typeface="SimSun" charset="0"/>
            </a:endParaRPr>
          </a:p>
        </p:txBody>
      </p:sp>
      <p:sp>
        <p:nvSpPr>
          <p:cNvPr id="2867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fld id="{94CCF0D7-CC2D-2E42-88A7-2E2A78B08B7D}" type="slidenum">
              <a:rPr lang="en-US" sz="1100">
                <a:latin typeface="Garamond" charset="0"/>
                <a:ea typeface="SimSun" charset="0"/>
                <a:cs typeface="SimSun" charset="0"/>
              </a:rPr>
              <a:pPr eaLnBrk="1" hangingPunct="1">
                <a:lnSpc>
                  <a:spcPct val="90000"/>
                </a:lnSpc>
              </a:pPr>
              <a:t>2</a:t>
            </a:fld>
            <a:endParaRPr lang="en-US" sz="1100">
              <a:latin typeface="Garamond" charset="0"/>
              <a:ea typeface="SimSun" charset="0"/>
              <a:cs typeface="SimSun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3430905"/>
            <a:ext cx="8610600" cy="2854325"/>
          </a:xfrm>
          <a:prstGeom prst="rect">
            <a:avLst/>
          </a:prstGeom>
        </p:spPr>
        <p:txBody>
          <a:bodyPr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Arial" charset="0"/>
                <a:ea typeface="SimSun" charset="0"/>
                <a:cs typeface="SimSun" charset="0"/>
              </a:rPr>
              <a:t>HPC system nodes continue to grow</a:t>
            </a:r>
          </a:p>
          <a:p>
            <a:pPr lvl="1">
              <a:defRPr/>
            </a:pPr>
            <a:r>
              <a:rPr lang="en-US" sz="2800" dirty="0" err="1"/>
              <a:t>Thermics</a:t>
            </a:r>
            <a:r>
              <a:rPr lang="en-US" sz="2800" dirty="0"/>
              <a:t>, power are now key in design decisions </a:t>
            </a:r>
          </a:p>
          <a:p>
            <a:pPr lvl="1">
              <a:defRPr/>
            </a:pPr>
            <a:r>
              <a:rPr lang="en-US" sz="2800" dirty="0" smtClean="0"/>
              <a:t>Massive increase in intra-node concurrency</a:t>
            </a:r>
          </a:p>
          <a:p>
            <a:pPr lvl="1">
              <a:defRPr/>
            </a:pPr>
            <a:r>
              <a:rPr lang="en-US" sz="2800" dirty="0"/>
              <a:t>Trend toward heterogeneity</a:t>
            </a:r>
          </a:p>
          <a:p>
            <a:pPr lvl="1">
              <a:defRPr/>
            </a:pPr>
            <a:r>
              <a:rPr lang="en-US" sz="2800" dirty="0"/>
              <a:t>Deeper, more complex memory hierarchies </a:t>
            </a:r>
          </a:p>
        </p:txBody>
      </p:sp>
      <p:pic>
        <p:nvPicPr>
          <p:cNvPr id="2867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914400"/>
            <a:ext cx="3954463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6799340"/>
              </p:ext>
            </p:extLst>
          </p:nvPr>
        </p:nvGraphicFramePr>
        <p:xfrm>
          <a:off x="609600" y="792634"/>
          <a:ext cx="3851498" cy="2790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7162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>
          <a:xfrm>
            <a:off x="6019800" y="2968625"/>
            <a:ext cx="609600" cy="609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dirty="0"/>
              <a:t>NLNI</a:t>
            </a:r>
          </a:p>
        </p:txBody>
      </p:sp>
      <p:sp>
        <p:nvSpPr>
          <p:cNvPr id="3891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Garamond" charset="0"/>
                <a:cs typeface="SimSun" charset="0"/>
              </a:rPr>
              <a:t>Intel: “Sea of Blocks” Compute Model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613025" y="1514475"/>
            <a:ext cx="457200" cy="314325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sL1</a:t>
            </a:r>
          </a:p>
        </p:txBody>
      </p:sp>
      <p:grpSp>
        <p:nvGrpSpPr>
          <p:cNvPr id="38916" name="Group 11"/>
          <p:cNvGrpSpPr>
            <a:grpSpLocks/>
          </p:cNvGrpSpPr>
          <p:nvPr/>
        </p:nvGrpSpPr>
        <p:grpSpPr bwMode="auto">
          <a:xfrm>
            <a:off x="812800" y="1438275"/>
            <a:ext cx="1647825" cy="914400"/>
            <a:chOff x="3708084" y="2625031"/>
            <a:chExt cx="1648534" cy="915138"/>
          </a:xfrm>
        </p:grpSpPr>
        <p:sp>
          <p:nvSpPr>
            <p:cNvPr id="5" name="Rounded Rectangle 4"/>
            <p:cNvSpPr/>
            <p:nvPr/>
          </p:nvSpPr>
          <p:spPr>
            <a:xfrm>
              <a:off x="3708084" y="2625031"/>
              <a:ext cx="1648534" cy="915138"/>
            </a:xfrm>
            <a:prstGeom prst="roundRect">
              <a:avLst>
                <a:gd name="adj" fmla="val 25479"/>
              </a:avLst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39012" name="TextBox 8"/>
            <p:cNvSpPr txBox="1">
              <a:spLocks noChangeArrowheads="1"/>
            </p:cNvSpPr>
            <p:nvPr/>
          </p:nvSpPr>
          <p:spPr bwMode="auto">
            <a:xfrm>
              <a:off x="3708084" y="2625769"/>
              <a:ext cx="1648534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0000"/>
                  </a:solidFill>
                </a:rPr>
                <a:t>CE Host Processor: </a:t>
              </a:r>
            </a:p>
            <a:p>
              <a:pPr algn="ctr" eaLnBrk="1" hangingPunct="1"/>
              <a:r>
                <a:rPr lang="en-US" sz="1000" b="1">
                  <a:solidFill>
                    <a:srgbClr val="000000"/>
                  </a:solidFill>
                </a:rPr>
                <a:t>Full x86, </a:t>
              </a:r>
            </a:p>
            <a:p>
              <a:pPr algn="ctr" eaLnBrk="1" hangingPunct="1"/>
              <a:r>
                <a:rPr lang="en-US" sz="1000" b="1">
                  <a:solidFill>
                    <a:srgbClr val="000000"/>
                  </a:solidFill>
                </a:rPr>
                <a:t>TLBs, SSE, . . .</a:t>
              </a: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941388" y="1997075"/>
            <a:ext cx="457200" cy="314325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iL1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874838" y="1997075"/>
            <a:ext cx="457200" cy="314325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dL1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81000" y="2519363"/>
            <a:ext cx="609600" cy="609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dirty="0" err="1"/>
              <a:t>Async</a:t>
            </a:r>
            <a:r>
              <a:rPr lang="en-US" sz="1000" dirty="0"/>
              <a:t> Off. Eng.</a:t>
            </a:r>
          </a:p>
        </p:txBody>
      </p:sp>
      <p:sp>
        <p:nvSpPr>
          <p:cNvPr id="13" name="Oval 12"/>
          <p:cNvSpPr/>
          <p:nvPr/>
        </p:nvSpPr>
        <p:spPr>
          <a:xfrm>
            <a:off x="228600" y="2133600"/>
            <a:ext cx="914400" cy="4572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/>
              <a:t>Tweaked Decoder</a:t>
            </a:r>
          </a:p>
        </p:txBody>
      </p:sp>
      <p:sp>
        <p:nvSpPr>
          <p:cNvPr id="15" name="Up-Down Arrow 14"/>
          <p:cNvSpPr/>
          <p:nvPr/>
        </p:nvSpPr>
        <p:spPr>
          <a:xfrm>
            <a:off x="1484313" y="2300288"/>
            <a:ext cx="304800" cy="1652587"/>
          </a:xfrm>
          <a:prstGeom prst="up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7" name="Straight Arrow Connector 16"/>
          <p:cNvCxnSpPr>
            <a:stCxn id="7" idx="1"/>
          </p:cNvCxnSpPr>
          <p:nvPr/>
        </p:nvCxnSpPr>
        <p:spPr>
          <a:xfrm flipH="1">
            <a:off x="2286000" y="1671638"/>
            <a:ext cx="327025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257300" y="3038475"/>
            <a:ext cx="758825" cy="4572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dirty="0"/>
              <a:t>Bus Gasket</a:t>
            </a:r>
          </a:p>
        </p:txBody>
      </p:sp>
      <p:grpSp>
        <p:nvGrpSpPr>
          <p:cNvPr id="38924" name="Group 18"/>
          <p:cNvGrpSpPr>
            <a:grpSpLocks/>
          </p:cNvGrpSpPr>
          <p:nvPr/>
        </p:nvGrpSpPr>
        <p:grpSpPr bwMode="auto">
          <a:xfrm>
            <a:off x="1143000" y="3962400"/>
            <a:ext cx="990600" cy="246063"/>
            <a:chOff x="3708084" y="2625031"/>
            <a:chExt cx="1648534" cy="986416"/>
          </a:xfrm>
        </p:grpSpPr>
        <p:sp>
          <p:nvSpPr>
            <p:cNvPr id="20" name="Rounded Rectangle 19"/>
            <p:cNvSpPr/>
            <p:nvPr/>
          </p:nvSpPr>
          <p:spPr>
            <a:xfrm>
              <a:off x="3708084" y="2625031"/>
              <a:ext cx="1648534" cy="916410"/>
            </a:xfrm>
            <a:prstGeom prst="roundRect">
              <a:avLst>
                <a:gd name="adj" fmla="val 25479"/>
              </a:avLst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39010" name="TextBox 20"/>
            <p:cNvSpPr txBox="1">
              <a:spLocks noChangeArrowheads="1"/>
            </p:cNvSpPr>
            <p:nvPr/>
          </p:nvSpPr>
          <p:spPr bwMode="auto">
            <a:xfrm>
              <a:off x="3708084" y="2625768"/>
              <a:ext cx="1648534" cy="985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0000"/>
                  </a:solidFill>
                </a:rPr>
                <a:t>Bridge</a:t>
              </a:r>
            </a:p>
          </p:txBody>
        </p:sp>
      </p:grpSp>
      <p:sp>
        <p:nvSpPr>
          <p:cNvPr id="22" name="Up-Down Arrow 21"/>
          <p:cNvSpPr/>
          <p:nvPr/>
        </p:nvSpPr>
        <p:spPr>
          <a:xfrm>
            <a:off x="1066800" y="4191000"/>
            <a:ext cx="304800" cy="609600"/>
          </a:xfrm>
          <a:prstGeom prst="up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990600" y="4808538"/>
            <a:ext cx="457200" cy="314325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uL2</a:t>
            </a:r>
          </a:p>
        </p:txBody>
      </p:sp>
      <p:sp>
        <p:nvSpPr>
          <p:cNvPr id="30" name="Left-Right Arrow 29"/>
          <p:cNvSpPr/>
          <p:nvPr/>
        </p:nvSpPr>
        <p:spPr>
          <a:xfrm>
            <a:off x="1981200" y="3076575"/>
            <a:ext cx="4110038" cy="381000"/>
          </a:xfrm>
          <a:prstGeom prst="left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/>
              <a:t>Intra-Accelerator Network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3119438" y="4479925"/>
            <a:ext cx="2667000" cy="38735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sL2</a:t>
            </a:r>
          </a:p>
        </p:txBody>
      </p:sp>
      <p:sp>
        <p:nvSpPr>
          <p:cNvPr id="2" name="Cloud 1"/>
          <p:cNvSpPr/>
          <p:nvPr/>
        </p:nvSpPr>
        <p:spPr>
          <a:xfrm>
            <a:off x="2466975" y="5257800"/>
            <a:ext cx="3559175" cy="762000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Standard x86 on-die fabric &amp; memory map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6324600" y="5445125"/>
            <a:ext cx="419100" cy="38735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MC</a:t>
            </a:r>
          </a:p>
        </p:txBody>
      </p:sp>
      <p:sp>
        <p:nvSpPr>
          <p:cNvPr id="86" name="Up-Down Arrow 85"/>
          <p:cNvSpPr/>
          <p:nvPr/>
        </p:nvSpPr>
        <p:spPr>
          <a:xfrm rot="5400000">
            <a:off x="6000750" y="5334000"/>
            <a:ext cx="152400" cy="609600"/>
          </a:xfrm>
          <a:prstGeom prst="up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Left-Right Arrow 90"/>
          <p:cNvSpPr/>
          <p:nvPr/>
        </p:nvSpPr>
        <p:spPr>
          <a:xfrm rot="5400000">
            <a:off x="6138862" y="5953126"/>
            <a:ext cx="790575" cy="3810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800" b="1" dirty="0"/>
              <a:t>IPM Bus</a:t>
            </a:r>
          </a:p>
        </p:txBody>
      </p:sp>
      <p:sp>
        <p:nvSpPr>
          <p:cNvPr id="88" name="Left-Right Arrow 87"/>
          <p:cNvSpPr/>
          <p:nvPr/>
        </p:nvSpPr>
        <p:spPr>
          <a:xfrm>
            <a:off x="6705600" y="5486400"/>
            <a:ext cx="1752600" cy="3810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b="1" dirty="0"/>
              <a:t>External DRAM &amp; NVM</a:t>
            </a:r>
          </a:p>
        </p:txBody>
      </p:sp>
      <p:sp>
        <p:nvSpPr>
          <p:cNvPr id="89" name="Cloud 88"/>
          <p:cNvSpPr/>
          <p:nvPr/>
        </p:nvSpPr>
        <p:spPr>
          <a:xfrm>
            <a:off x="7551738" y="2311400"/>
            <a:ext cx="1211262" cy="2032000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/>
              <a:t>Special I/O Fabric</a:t>
            </a:r>
          </a:p>
        </p:txBody>
      </p:sp>
      <p:sp>
        <p:nvSpPr>
          <p:cNvPr id="90" name="Left-Right Arrow 89"/>
          <p:cNvSpPr/>
          <p:nvPr/>
        </p:nvSpPr>
        <p:spPr>
          <a:xfrm>
            <a:off x="6553200" y="3082925"/>
            <a:ext cx="1066800" cy="381000"/>
          </a:xfrm>
          <a:prstGeom prst="left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700" b="1" dirty="0"/>
          </a:p>
        </p:txBody>
      </p:sp>
      <p:sp>
        <p:nvSpPr>
          <p:cNvPr id="94" name="Left-Right Arrow 93"/>
          <p:cNvSpPr/>
          <p:nvPr/>
        </p:nvSpPr>
        <p:spPr>
          <a:xfrm>
            <a:off x="7162800" y="2592388"/>
            <a:ext cx="685800" cy="150812"/>
          </a:xfrm>
          <a:prstGeom prst="left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900" b="1" dirty="0"/>
          </a:p>
        </p:txBody>
      </p:sp>
      <p:sp>
        <p:nvSpPr>
          <p:cNvPr id="95" name="Left-Right Arrow 94"/>
          <p:cNvSpPr/>
          <p:nvPr/>
        </p:nvSpPr>
        <p:spPr>
          <a:xfrm>
            <a:off x="7086600" y="2820988"/>
            <a:ext cx="685800" cy="150812"/>
          </a:xfrm>
          <a:prstGeom prst="left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900" b="1" dirty="0"/>
          </a:p>
        </p:txBody>
      </p:sp>
      <p:sp>
        <p:nvSpPr>
          <p:cNvPr id="96" name="Left-Right Arrow 95"/>
          <p:cNvSpPr/>
          <p:nvPr/>
        </p:nvSpPr>
        <p:spPr>
          <a:xfrm>
            <a:off x="7010400" y="3582988"/>
            <a:ext cx="685800" cy="150812"/>
          </a:xfrm>
          <a:prstGeom prst="left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900" b="1" dirty="0"/>
          </a:p>
        </p:txBody>
      </p:sp>
      <p:sp>
        <p:nvSpPr>
          <p:cNvPr id="97" name="Up-Down Arrow 96"/>
          <p:cNvSpPr/>
          <p:nvPr/>
        </p:nvSpPr>
        <p:spPr>
          <a:xfrm rot="14277597">
            <a:off x="2656681" y="5706269"/>
            <a:ext cx="157163" cy="422275"/>
          </a:xfrm>
          <a:prstGeom prst="up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8" name="Up-Down Arrow 97"/>
          <p:cNvSpPr/>
          <p:nvPr/>
        </p:nvSpPr>
        <p:spPr>
          <a:xfrm rot="14277597">
            <a:off x="3205956" y="5782469"/>
            <a:ext cx="157163" cy="422275"/>
          </a:xfrm>
          <a:prstGeom prst="up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9" name="Up-Down Arrow 98"/>
          <p:cNvSpPr/>
          <p:nvPr/>
        </p:nvSpPr>
        <p:spPr>
          <a:xfrm rot="14277597">
            <a:off x="3967956" y="5858669"/>
            <a:ext cx="157163" cy="422275"/>
          </a:xfrm>
          <a:prstGeom prst="up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Up-Down Arrow 99"/>
          <p:cNvSpPr/>
          <p:nvPr/>
        </p:nvSpPr>
        <p:spPr>
          <a:xfrm rot="2379723">
            <a:off x="7091363" y="3681413"/>
            <a:ext cx="304800" cy="2036762"/>
          </a:xfrm>
          <a:prstGeom prst="up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Up-Down Arrow 23"/>
          <p:cNvSpPr/>
          <p:nvPr/>
        </p:nvSpPr>
        <p:spPr>
          <a:xfrm rot="19529993">
            <a:off x="2292350" y="3992563"/>
            <a:ext cx="304800" cy="1731962"/>
          </a:xfrm>
          <a:prstGeom prst="up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1219200" y="2406650"/>
            <a:ext cx="1225550" cy="565150"/>
          </a:xfrm>
          <a:custGeom>
            <a:avLst/>
            <a:gdLst>
              <a:gd name="connsiteX0" fmla="*/ 263783 w 1322562"/>
              <a:gd name="connsiteY0" fmla="*/ 0 h 511342"/>
              <a:gd name="connsiteX1" fmla="*/ 71277 w 1322562"/>
              <a:gd name="connsiteY1" fmla="*/ 403058 h 511342"/>
              <a:gd name="connsiteX2" fmla="*/ 1322562 w 1322562"/>
              <a:gd name="connsiteY2" fmla="*/ 511342 h 511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2562" h="511342">
                <a:moveTo>
                  <a:pt x="263783" y="0"/>
                </a:moveTo>
                <a:cubicBezTo>
                  <a:pt x="79298" y="158917"/>
                  <a:pt x="-105186" y="317834"/>
                  <a:pt x="71277" y="403058"/>
                </a:cubicBezTo>
                <a:cubicBezTo>
                  <a:pt x="247740" y="488282"/>
                  <a:pt x="785151" y="499812"/>
                  <a:pt x="1322562" y="511342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090613" y="2406650"/>
            <a:ext cx="280987" cy="1382713"/>
          </a:xfrm>
          <a:custGeom>
            <a:avLst/>
            <a:gdLst>
              <a:gd name="connsiteX0" fmla="*/ 371294 w 371294"/>
              <a:gd name="connsiteY0" fmla="*/ 0 h 1383631"/>
              <a:gd name="connsiteX1" fmla="*/ 4331 w 371294"/>
              <a:gd name="connsiteY1" fmla="*/ 637673 h 1383631"/>
              <a:gd name="connsiteX2" fmla="*/ 202852 w 371294"/>
              <a:gd name="connsiteY2" fmla="*/ 1383631 h 138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294" h="1383631">
                <a:moveTo>
                  <a:pt x="371294" y="0"/>
                </a:moveTo>
                <a:cubicBezTo>
                  <a:pt x="201849" y="203534"/>
                  <a:pt x="32405" y="407068"/>
                  <a:pt x="4331" y="637673"/>
                </a:cubicBezTo>
                <a:cubicBezTo>
                  <a:pt x="-23743" y="868278"/>
                  <a:pt x="89554" y="1125954"/>
                  <a:pt x="202852" y="1383631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" name="Freeform 101"/>
          <p:cNvSpPr/>
          <p:nvPr/>
        </p:nvSpPr>
        <p:spPr>
          <a:xfrm rot="20699586" flipH="1" flipV="1">
            <a:off x="2459038" y="1949450"/>
            <a:ext cx="1573212" cy="368300"/>
          </a:xfrm>
          <a:custGeom>
            <a:avLst/>
            <a:gdLst>
              <a:gd name="connsiteX0" fmla="*/ 263783 w 1322562"/>
              <a:gd name="connsiteY0" fmla="*/ 0 h 511342"/>
              <a:gd name="connsiteX1" fmla="*/ 71277 w 1322562"/>
              <a:gd name="connsiteY1" fmla="*/ 403058 h 511342"/>
              <a:gd name="connsiteX2" fmla="*/ 1322562 w 1322562"/>
              <a:gd name="connsiteY2" fmla="*/ 511342 h 511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2562" h="511342">
                <a:moveTo>
                  <a:pt x="263783" y="0"/>
                </a:moveTo>
                <a:cubicBezTo>
                  <a:pt x="79298" y="158917"/>
                  <a:pt x="-105186" y="317834"/>
                  <a:pt x="71277" y="403058"/>
                </a:cubicBezTo>
                <a:cubicBezTo>
                  <a:pt x="247740" y="488282"/>
                  <a:pt x="785151" y="499812"/>
                  <a:pt x="1322562" y="511342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5" name="Freeform 104"/>
          <p:cNvSpPr/>
          <p:nvPr/>
        </p:nvSpPr>
        <p:spPr>
          <a:xfrm rot="3084212" flipV="1">
            <a:off x="5022056" y="2088357"/>
            <a:ext cx="1665287" cy="368300"/>
          </a:xfrm>
          <a:custGeom>
            <a:avLst/>
            <a:gdLst>
              <a:gd name="connsiteX0" fmla="*/ 263783 w 1322562"/>
              <a:gd name="connsiteY0" fmla="*/ 0 h 511342"/>
              <a:gd name="connsiteX1" fmla="*/ 71277 w 1322562"/>
              <a:gd name="connsiteY1" fmla="*/ 403058 h 511342"/>
              <a:gd name="connsiteX2" fmla="*/ 1322562 w 1322562"/>
              <a:gd name="connsiteY2" fmla="*/ 511342 h 511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2562" h="511342">
                <a:moveTo>
                  <a:pt x="263783" y="0"/>
                </a:moveTo>
                <a:cubicBezTo>
                  <a:pt x="79298" y="158917"/>
                  <a:pt x="-105186" y="317834"/>
                  <a:pt x="71277" y="403058"/>
                </a:cubicBezTo>
                <a:cubicBezTo>
                  <a:pt x="247740" y="488282"/>
                  <a:pt x="785151" y="499812"/>
                  <a:pt x="1322562" y="511342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8948" name="Group 108"/>
          <p:cNvGrpSpPr>
            <a:grpSpLocks/>
          </p:cNvGrpSpPr>
          <p:nvPr/>
        </p:nvGrpSpPr>
        <p:grpSpPr bwMode="auto">
          <a:xfrm>
            <a:off x="5942013" y="2481263"/>
            <a:ext cx="1906587" cy="2928937"/>
            <a:chOff x="5942245" y="2667000"/>
            <a:chExt cx="1906355" cy="2535612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5942245" y="2667000"/>
              <a:ext cx="33333" cy="2535612"/>
            </a:xfrm>
            <a:prstGeom prst="line">
              <a:avLst/>
            </a:prstGeom>
            <a:ln>
              <a:prstDash val="dash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5975578" y="5181998"/>
              <a:ext cx="1873022" cy="0"/>
            </a:xfrm>
            <a:prstGeom prst="line">
              <a:avLst/>
            </a:prstGeom>
            <a:ln>
              <a:prstDash val="dash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8949" name="Slide Number Placeholder 1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95E283C-D948-AE42-B033-DA3C17DF2C93}" type="slidenum">
              <a:rPr lang="en-US" sz="1200">
                <a:latin typeface="Garamond" charset="0"/>
                <a:ea typeface="SimSun" charset="0"/>
                <a:cs typeface="SimSun" charset="0"/>
              </a:rPr>
              <a:pPr eaLnBrk="1" hangingPunct="1"/>
              <a:t>3</a:t>
            </a:fld>
            <a:endParaRPr lang="en-US" sz="1200">
              <a:latin typeface="Garamond" charset="0"/>
              <a:ea typeface="SimSun" charset="0"/>
              <a:cs typeface="SimSun" charset="0"/>
            </a:endParaRPr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3119438" y="2152650"/>
            <a:ext cx="609600" cy="962025"/>
            <a:chOff x="3119780" y="2152997"/>
            <a:chExt cx="609600" cy="961347"/>
          </a:xfrm>
        </p:grpSpPr>
        <p:grpSp>
          <p:nvGrpSpPr>
            <p:cNvPr id="39001" name="Group 30"/>
            <p:cNvGrpSpPr>
              <a:grpSpLocks/>
            </p:cNvGrpSpPr>
            <p:nvPr/>
          </p:nvGrpSpPr>
          <p:grpSpPr bwMode="auto">
            <a:xfrm>
              <a:off x="3119780" y="2152997"/>
              <a:ext cx="609600" cy="961347"/>
              <a:chOff x="3708084" y="2625031"/>
              <a:chExt cx="1648534" cy="915138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3708084" y="2625031"/>
                <a:ext cx="1648534" cy="915138"/>
              </a:xfrm>
              <a:prstGeom prst="roundRect">
                <a:avLst>
                  <a:gd name="adj" fmla="val 25479"/>
                </a:avLst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006" name="TextBox 32"/>
              <p:cNvSpPr txBox="1">
                <a:spLocks noChangeArrowheads="1"/>
              </p:cNvSpPr>
              <p:nvPr/>
            </p:nvSpPr>
            <p:spPr bwMode="auto">
              <a:xfrm>
                <a:off x="3708084" y="2625769"/>
                <a:ext cx="1648534" cy="234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000" b="1">
                    <a:solidFill>
                      <a:srgbClr val="000000"/>
                    </a:solidFill>
                  </a:rPr>
                  <a:t>AU</a:t>
                </a:r>
              </a:p>
            </p:txBody>
          </p:sp>
        </p:grpSp>
        <p:sp>
          <p:nvSpPr>
            <p:cNvPr id="34" name="Rounded Rectangle 33"/>
            <p:cNvSpPr/>
            <p:nvPr/>
          </p:nvSpPr>
          <p:spPr>
            <a:xfrm>
              <a:off x="3195980" y="2365572"/>
              <a:ext cx="457200" cy="158638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iL1</a:t>
              </a: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3195980" y="2743131"/>
              <a:ext cx="457200" cy="290308"/>
            </a:xfrm>
            <a:prstGeom prst="round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sL1</a:t>
              </a:r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3194392" y="2546420"/>
              <a:ext cx="457200" cy="157052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dL1</a:t>
              </a:r>
            </a:p>
          </p:txBody>
        </p:sp>
      </p:grpSp>
      <p:grpSp>
        <p:nvGrpSpPr>
          <p:cNvPr id="112" name="Group 111"/>
          <p:cNvGrpSpPr>
            <a:grpSpLocks/>
          </p:cNvGrpSpPr>
          <p:nvPr/>
        </p:nvGrpSpPr>
        <p:grpSpPr bwMode="auto">
          <a:xfrm>
            <a:off x="3810000" y="2154238"/>
            <a:ext cx="609600" cy="960437"/>
            <a:chOff x="3119780" y="2152997"/>
            <a:chExt cx="609600" cy="961347"/>
          </a:xfrm>
        </p:grpSpPr>
        <p:grpSp>
          <p:nvGrpSpPr>
            <p:cNvPr id="38995" name="Group 112"/>
            <p:cNvGrpSpPr>
              <a:grpSpLocks/>
            </p:cNvGrpSpPr>
            <p:nvPr/>
          </p:nvGrpSpPr>
          <p:grpSpPr bwMode="auto">
            <a:xfrm>
              <a:off x="3119780" y="2152997"/>
              <a:ext cx="609600" cy="961347"/>
              <a:chOff x="3708084" y="2625031"/>
              <a:chExt cx="1648534" cy="915138"/>
            </a:xfrm>
          </p:grpSpPr>
          <p:sp>
            <p:nvSpPr>
              <p:cNvPr id="117" name="Rounded Rectangle 116"/>
              <p:cNvSpPr/>
              <p:nvPr/>
            </p:nvSpPr>
            <p:spPr>
              <a:xfrm>
                <a:off x="3708084" y="2625031"/>
                <a:ext cx="1648534" cy="915138"/>
              </a:xfrm>
              <a:prstGeom prst="roundRect">
                <a:avLst>
                  <a:gd name="adj" fmla="val 25479"/>
                </a:avLst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000" name="TextBox 117"/>
              <p:cNvSpPr txBox="1">
                <a:spLocks noChangeArrowheads="1"/>
              </p:cNvSpPr>
              <p:nvPr/>
            </p:nvSpPr>
            <p:spPr bwMode="auto">
              <a:xfrm>
                <a:off x="3708084" y="2625769"/>
                <a:ext cx="1648534" cy="234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000" b="1">
                    <a:solidFill>
                      <a:srgbClr val="000000"/>
                    </a:solidFill>
                  </a:rPr>
                  <a:t>AU</a:t>
                </a:r>
              </a:p>
            </p:txBody>
          </p:sp>
        </p:grpSp>
        <p:sp>
          <p:nvSpPr>
            <p:cNvPr id="114" name="Rounded Rectangle 113"/>
            <p:cNvSpPr/>
            <p:nvPr/>
          </p:nvSpPr>
          <p:spPr>
            <a:xfrm>
              <a:off x="3195980" y="2365924"/>
              <a:ext cx="457200" cy="157311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iL1</a:t>
              </a:r>
            </a:p>
          </p:txBody>
        </p:sp>
        <p:sp>
          <p:nvSpPr>
            <p:cNvPr id="115" name="Rounded Rectangle 114"/>
            <p:cNvSpPr/>
            <p:nvPr/>
          </p:nvSpPr>
          <p:spPr>
            <a:xfrm>
              <a:off x="3195980" y="2742517"/>
              <a:ext cx="457200" cy="290788"/>
            </a:xfrm>
            <a:prstGeom prst="round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sL1</a:t>
              </a:r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3194393" y="2545481"/>
              <a:ext cx="457200" cy="157312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dL1</a:t>
              </a:r>
            </a:p>
          </p:txBody>
        </p:sp>
      </p:grpSp>
      <p:grpSp>
        <p:nvGrpSpPr>
          <p:cNvPr id="119" name="Group 118"/>
          <p:cNvGrpSpPr>
            <a:grpSpLocks/>
          </p:cNvGrpSpPr>
          <p:nvPr/>
        </p:nvGrpSpPr>
        <p:grpSpPr bwMode="auto">
          <a:xfrm>
            <a:off x="4495800" y="2155825"/>
            <a:ext cx="609600" cy="962025"/>
            <a:chOff x="3119780" y="2152997"/>
            <a:chExt cx="609600" cy="961347"/>
          </a:xfrm>
        </p:grpSpPr>
        <p:grpSp>
          <p:nvGrpSpPr>
            <p:cNvPr id="38989" name="Group 119"/>
            <p:cNvGrpSpPr>
              <a:grpSpLocks/>
            </p:cNvGrpSpPr>
            <p:nvPr/>
          </p:nvGrpSpPr>
          <p:grpSpPr bwMode="auto">
            <a:xfrm>
              <a:off x="3119780" y="2152997"/>
              <a:ext cx="609600" cy="961347"/>
              <a:chOff x="3708084" y="2625031"/>
              <a:chExt cx="1648534" cy="915138"/>
            </a:xfrm>
          </p:grpSpPr>
          <p:sp>
            <p:nvSpPr>
              <p:cNvPr id="124" name="Rounded Rectangle 123"/>
              <p:cNvSpPr/>
              <p:nvPr/>
            </p:nvSpPr>
            <p:spPr>
              <a:xfrm>
                <a:off x="3708084" y="2625031"/>
                <a:ext cx="1648534" cy="915138"/>
              </a:xfrm>
              <a:prstGeom prst="roundRect">
                <a:avLst>
                  <a:gd name="adj" fmla="val 25479"/>
                </a:avLst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994" name="TextBox 124"/>
              <p:cNvSpPr txBox="1">
                <a:spLocks noChangeArrowheads="1"/>
              </p:cNvSpPr>
              <p:nvPr/>
            </p:nvSpPr>
            <p:spPr bwMode="auto">
              <a:xfrm>
                <a:off x="3708084" y="2625769"/>
                <a:ext cx="1648534" cy="234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000" b="1">
                    <a:solidFill>
                      <a:srgbClr val="000000"/>
                    </a:solidFill>
                  </a:rPr>
                  <a:t>AU</a:t>
                </a:r>
              </a:p>
            </p:txBody>
          </p:sp>
        </p:grpSp>
        <p:sp>
          <p:nvSpPr>
            <p:cNvPr id="121" name="Rounded Rectangle 120"/>
            <p:cNvSpPr/>
            <p:nvPr/>
          </p:nvSpPr>
          <p:spPr>
            <a:xfrm>
              <a:off x="3195980" y="2365572"/>
              <a:ext cx="457200" cy="158638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iL1</a:t>
              </a:r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3195980" y="2743131"/>
              <a:ext cx="457200" cy="290308"/>
            </a:xfrm>
            <a:prstGeom prst="round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sL1</a:t>
              </a:r>
            </a:p>
          </p:txBody>
        </p:sp>
        <p:sp>
          <p:nvSpPr>
            <p:cNvPr id="123" name="Rounded Rectangle 122"/>
            <p:cNvSpPr/>
            <p:nvPr/>
          </p:nvSpPr>
          <p:spPr>
            <a:xfrm>
              <a:off x="3194393" y="2546420"/>
              <a:ext cx="457200" cy="157052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dL1</a:t>
              </a:r>
            </a:p>
          </p:txBody>
        </p:sp>
      </p:grpSp>
      <p:grpSp>
        <p:nvGrpSpPr>
          <p:cNvPr id="126" name="Group 125"/>
          <p:cNvGrpSpPr>
            <a:grpSpLocks/>
          </p:cNvGrpSpPr>
          <p:nvPr/>
        </p:nvGrpSpPr>
        <p:grpSpPr bwMode="auto">
          <a:xfrm>
            <a:off x="5181600" y="2155825"/>
            <a:ext cx="609600" cy="962025"/>
            <a:chOff x="3119780" y="2152997"/>
            <a:chExt cx="609600" cy="961347"/>
          </a:xfrm>
        </p:grpSpPr>
        <p:grpSp>
          <p:nvGrpSpPr>
            <p:cNvPr id="38983" name="Group 126"/>
            <p:cNvGrpSpPr>
              <a:grpSpLocks/>
            </p:cNvGrpSpPr>
            <p:nvPr/>
          </p:nvGrpSpPr>
          <p:grpSpPr bwMode="auto">
            <a:xfrm>
              <a:off x="3119780" y="2152997"/>
              <a:ext cx="609600" cy="961347"/>
              <a:chOff x="3708084" y="2625031"/>
              <a:chExt cx="1648534" cy="915138"/>
            </a:xfrm>
          </p:grpSpPr>
          <p:sp>
            <p:nvSpPr>
              <p:cNvPr id="131" name="Rounded Rectangle 130"/>
              <p:cNvSpPr/>
              <p:nvPr/>
            </p:nvSpPr>
            <p:spPr>
              <a:xfrm>
                <a:off x="3708084" y="2625031"/>
                <a:ext cx="1648534" cy="915138"/>
              </a:xfrm>
              <a:prstGeom prst="roundRect">
                <a:avLst>
                  <a:gd name="adj" fmla="val 25479"/>
                </a:avLst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988" name="TextBox 131"/>
              <p:cNvSpPr txBox="1">
                <a:spLocks noChangeArrowheads="1"/>
              </p:cNvSpPr>
              <p:nvPr/>
            </p:nvSpPr>
            <p:spPr bwMode="auto">
              <a:xfrm>
                <a:off x="3708084" y="2625769"/>
                <a:ext cx="1648534" cy="234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000" b="1">
                    <a:solidFill>
                      <a:srgbClr val="000000"/>
                    </a:solidFill>
                  </a:rPr>
                  <a:t>AU</a:t>
                </a:r>
              </a:p>
            </p:txBody>
          </p:sp>
        </p:grpSp>
        <p:sp>
          <p:nvSpPr>
            <p:cNvPr id="128" name="Rounded Rectangle 127"/>
            <p:cNvSpPr/>
            <p:nvPr/>
          </p:nvSpPr>
          <p:spPr>
            <a:xfrm>
              <a:off x="3195980" y="2365572"/>
              <a:ext cx="457200" cy="158638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iL1</a:t>
              </a:r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3195980" y="2743131"/>
              <a:ext cx="457200" cy="290308"/>
            </a:xfrm>
            <a:prstGeom prst="round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sL1</a:t>
              </a:r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3194393" y="2546420"/>
              <a:ext cx="457200" cy="157052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dL1</a:t>
              </a:r>
            </a:p>
          </p:txBody>
        </p:sp>
      </p:grpSp>
      <p:grpSp>
        <p:nvGrpSpPr>
          <p:cNvPr id="133" name="Group 132"/>
          <p:cNvGrpSpPr>
            <a:grpSpLocks/>
          </p:cNvGrpSpPr>
          <p:nvPr/>
        </p:nvGrpSpPr>
        <p:grpSpPr bwMode="auto">
          <a:xfrm>
            <a:off x="3124200" y="3435350"/>
            <a:ext cx="609600" cy="960438"/>
            <a:chOff x="3119780" y="2152997"/>
            <a:chExt cx="609600" cy="961347"/>
          </a:xfrm>
        </p:grpSpPr>
        <p:grpSp>
          <p:nvGrpSpPr>
            <p:cNvPr id="38977" name="Group 133"/>
            <p:cNvGrpSpPr>
              <a:grpSpLocks/>
            </p:cNvGrpSpPr>
            <p:nvPr/>
          </p:nvGrpSpPr>
          <p:grpSpPr bwMode="auto">
            <a:xfrm>
              <a:off x="3119780" y="2152997"/>
              <a:ext cx="609600" cy="961347"/>
              <a:chOff x="3708084" y="2625031"/>
              <a:chExt cx="1648534" cy="915138"/>
            </a:xfrm>
          </p:grpSpPr>
          <p:sp>
            <p:nvSpPr>
              <p:cNvPr id="138" name="Rounded Rectangle 137"/>
              <p:cNvSpPr/>
              <p:nvPr/>
            </p:nvSpPr>
            <p:spPr>
              <a:xfrm>
                <a:off x="3708084" y="2625031"/>
                <a:ext cx="1648534" cy="915138"/>
              </a:xfrm>
              <a:prstGeom prst="roundRect">
                <a:avLst>
                  <a:gd name="adj" fmla="val 25479"/>
                </a:avLst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982" name="TextBox 138"/>
              <p:cNvSpPr txBox="1">
                <a:spLocks noChangeArrowheads="1"/>
              </p:cNvSpPr>
              <p:nvPr/>
            </p:nvSpPr>
            <p:spPr bwMode="auto">
              <a:xfrm>
                <a:off x="3708084" y="2625769"/>
                <a:ext cx="1648534" cy="234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000" b="1">
                    <a:solidFill>
                      <a:srgbClr val="000000"/>
                    </a:solidFill>
                  </a:rPr>
                  <a:t>AU</a:t>
                </a:r>
              </a:p>
            </p:txBody>
          </p:sp>
        </p:grpSp>
        <p:sp>
          <p:nvSpPr>
            <p:cNvPr id="135" name="Rounded Rectangle 134"/>
            <p:cNvSpPr/>
            <p:nvPr/>
          </p:nvSpPr>
          <p:spPr>
            <a:xfrm>
              <a:off x="3195980" y="2365923"/>
              <a:ext cx="457200" cy="157312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iL1</a:t>
              </a:r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3195980" y="2742517"/>
              <a:ext cx="457200" cy="290787"/>
            </a:xfrm>
            <a:prstGeom prst="round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sL1</a:t>
              </a:r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3194393" y="2545481"/>
              <a:ext cx="457200" cy="157311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dL1</a:t>
              </a:r>
            </a:p>
          </p:txBody>
        </p:sp>
      </p:grpSp>
      <p:grpSp>
        <p:nvGrpSpPr>
          <p:cNvPr id="140" name="Group 139"/>
          <p:cNvGrpSpPr>
            <a:grpSpLocks/>
          </p:cNvGrpSpPr>
          <p:nvPr/>
        </p:nvGrpSpPr>
        <p:grpSpPr bwMode="auto">
          <a:xfrm>
            <a:off x="3814763" y="3435350"/>
            <a:ext cx="609600" cy="962025"/>
            <a:chOff x="3119780" y="2152997"/>
            <a:chExt cx="609600" cy="961347"/>
          </a:xfrm>
        </p:grpSpPr>
        <p:grpSp>
          <p:nvGrpSpPr>
            <p:cNvPr id="38971" name="Group 140"/>
            <p:cNvGrpSpPr>
              <a:grpSpLocks/>
            </p:cNvGrpSpPr>
            <p:nvPr/>
          </p:nvGrpSpPr>
          <p:grpSpPr bwMode="auto">
            <a:xfrm>
              <a:off x="3119780" y="2152997"/>
              <a:ext cx="609600" cy="961347"/>
              <a:chOff x="3708084" y="2625031"/>
              <a:chExt cx="1648534" cy="915138"/>
            </a:xfrm>
          </p:grpSpPr>
          <p:sp>
            <p:nvSpPr>
              <p:cNvPr id="145" name="Rounded Rectangle 144"/>
              <p:cNvSpPr/>
              <p:nvPr/>
            </p:nvSpPr>
            <p:spPr>
              <a:xfrm>
                <a:off x="3708084" y="2625031"/>
                <a:ext cx="1648534" cy="915138"/>
              </a:xfrm>
              <a:prstGeom prst="roundRect">
                <a:avLst>
                  <a:gd name="adj" fmla="val 25479"/>
                </a:avLst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976" name="TextBox 145"/>
              <p:cNvSpPr txBox="1">
                <a:spLocks noChangeArrowheads="1"/>
              </p:cNvSpPr>
              <p:nvPr/>
            </p:nvSpPr>
            <p:spPr bwMode="auto">
              <a:xfrm>
                <a:off x="3708084" y="2625769"/>
                <a:ext cx="1648534" cy="234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000" b="1">
                    <a:solidFill>
                      <a:srgbClr val="000000"/>
                    </a:solidFill>
                  </a:rPr>
                  <a:t>AU</a:t>
                </a:r>
              </a:p>
            </p:txBody>
          </p:sp>
        </p:grpSp>
        <p:sp>
          <p:nvSpPr>
            <p:cNvPr id="142" name="Rounded Rectangle 141"/>
            <p:cNvSpPr/>
            <p:nvPr/>
          </p:nvSpPr>
          <p:spPr>
            <a:xfrm>
              <a:off x="3195980" y="2365572"/>
              <a:ext cx="457200" cy="158638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iL1</a:t>
              </a:r>
            </a:p>
          </p:txBody>
        </p:sp>
        <p:sp>
          <p:nvSpPr>
            <p:cNvPr id="143" name="Rounded Rectangle 142"/>
            <p:cNvSpPr/>
            <p:nvPr/>
          </p:nvSpPr>
          <p:spPr>
            <a:xfrm>
              <a:off x="3195980" y="2743131"/>
              <a:ext cx="457200" cy="290308"/>
            </a:xfrm>
            <a:prstGeom prst="round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sL1</a:t>
              </a:r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3194392" y="2546420"/>
              <a:ext cx="457200" cy="157052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dL1</a:t>
              </a:r>
            </a:p>
          </p:txBody>
        </p:sp>
      </p:grpSp>
      <p:grpSp>
        <p:nvGrpSpPr>
          <p:cNvPr id="147" name="Group 146"/>
          <p:cNvGrpSpPr>
            <a:grpSpLocks/>
          </p:cNvGrpSpPr>
          <p:nvPr/>
        </p:nvGrpSpPr>
        <p:grpSpPr bwMode="auto">
          <a:xfrm>
            <a:off x="4500563" y="3438525"/>
            <a:ext cx="609600" cy="960438"/>
            <a:chOff x="3119780" y="2152997"/>
            <a:chExt cx="609600" cy="961347"/>
          </a:xfrm>
        </p:grpSpPr>
        <p:grpSp>
          <p:nvGrpSpPr>
            <p:cNvPr id="38965" name="Group 147"/>
            <p:cNvGrpSpPr>
              <a:grpSpLocks/>
            </p:cNvGrpSpPr>
            <p:nvPr/>
          </p:nvGrpSpPr>
          <p:grpSpPr bwMode="auto">
            <a:xfrm>
              <a:off x="3119780" y="2152997"/>
              <a:ext cx="609600" cy="961347"/>
              <a:chOff x="3708084" y="2625031"/>
              <a:chExt cx="1648534" cy="915138"/>
            </a:xfrm>
          </p:grpSpPr>
          <p:sp>
            <p:nvSpPr>
              <p:cNvPr id="152" name="Rounded Rectangle 151"/>
              <p:cNvSpPr/>
              <p:nvPr/>
            </p:nvSpPr>
            <p:spPr>
              <a:xfrm>
                <a:off x="3708084" y="2625031"/>
                <a:ext cx="1648534" cy="915138"/>
              </a:xfrm>
              <a:prstGeom prst="roundRect">
                <a:avLst>
                  <a:gd name="adj" fmla="val 25479"/>
                </a:avLst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970" name="TextBox 152"/>
              <p:cNvSpPr txBox="1">
                <a:spLocks noChangeArrowheads="1"/>
              </p:cNvSpPr>
              <p:nvPr/>
            </p:nvSpPr>
            <p:spPr bwMode="auto">
              <a:xfrm>
                <a:off x="3708084" y="2625769"/>
                <a:ext cx="1648534" cy="234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000" b="1">
                    <a:solidFill>
                      <a:srgbClr val="000000"/>
                    </a:solidFill>
                  </a:rPr>
                  <a:t>AU</a:t>
                </a:r>
              </a:p>
            </p:txBody>
          </p:sp>
        </p:grpSp>
        <p:sp>
          <p:nvSpPr>
            <p:cNvPr id="149" name="Rounded Rectangle 148"/>
            <p:cNvSpPr/>
            <p:nvPr/>
          </p:nvSpPr>
          <p:spPr>
            <a:xfrm>
              <a:off x="3195980" y="2365923"/>
              <a:ext cx="457200" cy="157312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iL1</a:t>
              </a:r>
            </a:p>
          </p:txBody>
        </p:sp>
        <p:sp>
          <p:nvSpPr>
            <p:cNvPr id="150" name="Rounded Rectangle 149"/>
            <p:cNvSpPr/>
            <p:nvPr/>
          </p:nvSpPr>
          <p:spPr>
            <a:xfrm>
              <a:off x="3195980" y="2742517"/>
              <a:ext cx="457200" cy="290787"/>
            </a:xfrm>
            <a:prstGeom prst="round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sL1</a:t>
              </a:r>
            </a:p>
          </p:txBody>
        </p:sp>
        <p:sp>
          <p:nvSpPr>
            <p:cNvPr id="151" name="Rounded Rectangle 150"/>
            <p:cNvSpPr/>
            <p:nvPr/>
          </p:nvSpPr>
          <p:spPr>
            <a:xfrm>
              <a:off x="3194392" y="2545481"/>
              <a:ext cx="457200" cy="157311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dL1</a:t>
              </a:r>
            </a:p>
          </p:txBody>
        </p:sp>
      </p:grpSp>
      <p:grpSp>
        <p:nvGrpSpPr>
          <p:cNvPr id="154" name="Group 153"/>
          <p:cNvGrpSpPr>
            <a:grpSpLocks/>
          </p:cNvGrpSpPr>
          <p:nvPr/>
        </p:nvGrpSpPr>
        <p:grpSpPr bwMode="auto">
          <a:xfrm>
            <a:off x="5186363" y="3438525"/>
            <a:ext cx="609600" cy="960438"/>
            <a:chOff x="3119780" y="2152997"/>
            <a:chExt cx="609600" cy="961347"/>
          </a:xfrm>
        </p:grpSpPr>
        <p:grpSp>
          <p:nvGrpSpPr>
            <p:cNvPr id="38959" name="Group 154"/>
            <p:cNvGrpSpPr>
              <a:grpSpLocks/>
            </p:cNvGrpSpPr>
            <p:nvPr/>
          </p:nvGrpSpPr>
          <p:grpSpPr bwMode="auto">
            <a:xfrm>
              <a:off x="3119780" y="2152997"/>
              <a:ext cx="609600" cy="961347"/>
              <a:chOff x="3708084" y="2625031"/>
              <a:chExt cx="1648534" cy="915138"/>
            </a:xfrm>
          </p:grpSpPr>
          <p:sp>
            <p:nvSpPr>
              <p:cNvPr id="159" name="Rounded Rectangle 158"/>
              <p:cNvSpPr/>
              <p:nvPr/>
            </p:nvSpPr>
            <p:spPr>
              <a:xfrm>
                <a:off x="3708084" y="2625031"/>
                <a:ext cx="1648534" cy="915138"/>
              </a:xfrm>
              <a:prstGeom prst="roundRect">
                <a:avLst>
                  <a:gd name="adj" fmla="val 25479"/>
                </a:avLst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964" name="TextBox 159"/>
              <p:cNvSpPr txBox="1">
                <a:spLocks noChangeArrowheads="1"/>
              </p:cNvSpPr>
              <p:nvPr/>
            </p:nvSpPr>
            <p:spPr bwMode="auto">
              <a:xfrm>
                <a:off x="3708084" y="2625769"/>
                <a:ext cx="1648534" cy="234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000" b="1">
                    <a:solidFill>
                      <a:srgbClr val="000000"/>
                    </a:solidFill>
                  </a:rPr>
                  <a:t>AU</a:t>
                </a:r>
              </a:p>
            </p:txBody>
          </p:sp>
        </p:grpSp>
        <p:sp>
          <p:nvSpPr>
            <p:cNvPr id="156" name="Rounded Rectangle 155"/>
            <p:cNvSpPr/>
            <p:nvPr/>
          </p:nvSpPr>
          <p:spPr>
            <a:xfrm>
              <a:off x="3195980" y="2365923"/>
              <a:ext cx="457200" cy="157312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iL1</a:t>
              </a:r>
            </a:p>
          </p:txBody>
        </p:sp>
        <p:sp>
          <p:nvSpPr>
            <p:cNvPr id="157" name="Rounded Rectangle 156"/>
            <p:cNvSpPr/>
            <p:nvPr/>
          </p:nvSpPr>
          <p:spPr>
            <a:xfrm>
              <a:off x="3195980" y="2742517"/>
              <a:ext cx="457200" cy="290787"/>
            </a:xfrm>
            <a:prstGeom prst="round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sL1</a:t>
              </a:r>
            </a:p>
          </p:txBody>
        </p:sp>
        <p:sp>
          <p:nvSpPr>
            <p:cNvPr id="158" name="Rounded Rectangle 157"/>
            <p:cNvSpPr/>
            <p:nvPr/>
          </p:nvSpPr>
          <p:spPr>
            <a:xfrm>
              <a:off x="3194392" y="2545481"/>
              <a:ext cx="457200" cy="157311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tx1"/>
                  </a:solidFill>
                </a:rPr>
                <a:t>dL1</a:t>
              </a:r>
            </a:p>
          </p:txBody>
        </p:sp>
      </p:grpSp>
      <p:sp>
        <p:nvSpPr>
          <p:cNvPr id="38958" name="Footer Placeholder 2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>
                <a:latin typeface="Garamond" charset="0"/>
                <a:ea typeface="SimSun" charset="0"/>
                <a:cs typeface="SimSun" charset="0"/>
              </a:rPr>
              <a:t>(c) 2014, Intel</a:t>
            </a:r>
          </a:p>
        </p:txBody>
      </p:sp>
    </p:spTree>
    <p:extLst>
      <p:ext uri="{BB962C8B-B14F-4D97-AF65-F5344CB8AC3E}">
        <p14:creationId xmlns:p14="http://schemas.microsoft.com/office/powerpoint/2010/main" val="310665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1" name="Group 72"/>
          <p:cNvGrpSpPr>
            <a:grpSpLocks/>
          </p:cNvGrpSpPr>
          <p:nvPr/>
        </p:nvGrpSpPr>
        <p:grpSpPr bwMode="auto">
          <a:xfrm>
            <a:off x="1498600" y="1085850"/>
            <a:ext cx="6261100" cy="5264150"/>
            <a:chOff x="679662" y="762000"/>
            <a:chExt cx="7175076" cy="6019800"/>
          </a:xfrm>
        </p:grpSpPr>
        <p:sp>
          <p:nvSpPr>
            <p:cNvPr id="4" name="Rectangle 3"/>
            <p:cNvSpPr/>
            <p:nvPr/>
          </p:nvSpPr>
          <p:spPr>
            <a:xfrm>
              <a:off x="3961803" y="5867155"/>
              <a:ext cx="686266" cy="458201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/>
                <a:t>ALU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961803" y="5438800"/>
              <a:ext cx="686266" cy="305467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/>
                <a:t>RF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3580935" y="5029756"/>
              <a:ext cx="686265" cy="30371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/>
                <a:t>L1$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342672" y="5029756"/>
              <a:ext cx="686265" cy="30371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/>
                <a:t>L1S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580935" y="4571555"/>
              <a:ext cx="686265" cy="30546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/>
                <a:t>L2$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4342672" y="4571555"/>
              <a:ext cx="686265" cy="30546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/>
                <a:t>L2S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580935" y="4115111"/>
              <a:ext cx="686265" cy="30371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/>
                <a:t>LL$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342672" y="4115111"/>
              <a:ext cx="686265" cy="30371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/>
                <a:t>LLS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961803" y="3581422"/>
              <a:ext cx="686266" cy="30546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/>
                <a:t>IPM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961803" y="2972245"/>
              <a:ext cx="686266" cy="30371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DDR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961803" y="2591289"/>
              <a:ext cx="686266" cy="30371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NVM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961803" y="2057600"/>
              <a:ext cx="686266" cy="30546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DDR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961803" y="1676645"/>
              <a:ext cx="686266" cy="30371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NVM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961803" y="837489"/>
              <a:ext cx="686266" cy="610933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/>
                <a:t>Disk</a:t>
              </a:r>
            </a:p>
            <a:p>
              <a:pPr algn="ctr">
                <a:defRPr/>
              </a:pPr>
              <a:r>
                <a:rPr lang="en-US" sz="1600" dirty="0"/>
                <a:t>Pool</a:t>
              </a:r>
            </a:p>
          </p:txBody>
        </p:sp>
        <p:sp>
          <p:nvSpPr>
            <p:cNvPr id="18" name="Right Brace 17"/>
            <p:cNvSpPr/>
            <p:nvPr/>
          </p:nvSpPr>
          <p:spPr>
            <a:xfrm flipH="1">
              <a:off x="3352764" y="4968311"/>
              <a:ext cx="152698" cy="1432533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/>
            </a:p>
          </p:txBody>
        </p:sp>
        <p:sp>
          <p:nvSpPr>
            <p:cNvPr id="40982" name="TextBox 18"/>
            <p:cNvSpPr txBox="1">
              <a:spLocks noChangeArrowheads="1"/>
            </p:cNvSpPr>
            <p:nvPr/>
          </p:nvSpPr>
          <p:spPr bwMode="auto">
            <a:xfrm rot="-5400000">
              <a:off x="2740169" y="5499016"/>
              <a:ext cx="1008966" cy="28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100"/>
                <a:t>O(10)</a:t>
              </a:r>
            </a:p>
          </p:txBody>
        </p:sp>
        <p:sp>
          <p:nvSpPr>
            <p:cNvPr id="20" name="Right Brace 19"/>
            <p:cNvSpPr/>
            <p:nvPr/>
          </p:nvSpPr>
          <p:spPr>
            <a:xfrm flipH="1">
              <a:off x="2989447" y="4496067"/>
              <a:ext cx="210619" cy="1980266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/>
            </a:p>
          </p:txBody>
        </p:sp>
        <p:sp>
          <p:nvSpPr>
            <p:cNvPr id="40984" name="TextBox 20"/>
            <p:cNvSpPr txBox="1">
              <a:spLocks noChangeArrowheads="1"/>
            </p:cNvSpPr>
            <p:nvPr/>
          </p:nvSpPr>
          <p:spPr bwMode="auto">
            <a:xfrm rot="-5400000">
              <a:off x="2377217" y="5342927"/>
              <a:ext cx="1008966" cy="28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100"/>
                <a:t>O(100)</a:t>
              </a:r>
            </a:p>
          </p:txBody>
        </p:sp>
        <p:sp>
          <p:nvSpPr>
            <p:cNvPr id="22" name="Right Brace 21"/>
            <p:cNvSpPr/>
            <p:nvPr/>
          </p:nvSpPr>
          <p:spPr>
            <a:xfrm flipH="1">
              <a:off x="2608579" y="4008022"/>
              <a:ext cx="210619" cy="2545555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/>
            </a:p>
          </p:txBody>
        </p:sp>
        <p:sp>
          <p:nvSpPr>
            <p:cNvPr id="40986" name="TextBox 22"/>
            <p:cNvSpPr txBox="1">
              <a:spLocks noChangeArrowheads="1"/>
            </p:cNvSpPr>
            <p:nvPr/>
          </p:nvSpPr>
          <p:spPr bwMode="auto">
            <a:xfrm rot="-5400000">
              <a:off x="1996217" y="5136064"/>
              <a:ext cx="1008966" cy="28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100"/>
                <a:t>O(1)</a:t>
              </a:r>
            </a:p>
          </p:txBody>
        </p:sp>
        <p:sp>
          <p:nvSpPr>
            <p:cNvPr id="24" name="Right Brace 23"/>
            <p:cNvSpPr/>
            <p:nvPr/>
          </p:nvSpPr>
          <p:spPr>
            <a:xfrm flipH="1">
              <a:off x="1771369" y="2514044"/>
              <a:ext cx="210619" cy="411502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/>
            </a:p>
          </p:txBody>
        </p:sp>
        <p:sp>
          <p:nvSpPr>
            <p:cNvPr id="40988" name="TextBox 24"/>
            <p:cNvSpPr txBox="1">
              <a:spLocks noChangeArrowheads="1"/>
            </p:cNvSpPr>
            <p:nvPr/>
          </p:nvSpPr>
          <p:spPr bwMode="auto">
            <a:xfrm rot="-5400000">
              <a:off x="1158017" y="4425593"/>
              <a:ext cx="1008966" cy="28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100"/>
                <a:t>O(10)</a:t>
              </a:r>
            </a:p>
          </p:txBody>
        </p:sp>
        <p:sp>
          <p:nvSpPr>
            <p:cNvPr id="26" name="Right Brace 25"/>
            <p:cNvSpPr/>
            <p:nvPr/>
          </p:nvSpPr>
          <p:spPr>
            <a:xfrm flipH="1">
              <a:off x="1390501" y="1599400"/>
              <a:ext cx="208863" cy="510691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/>
            </a:p>
          </p:txBody>
        </p:sp>
        <p:sp>
          <p:nvSpPr>
            <p:cNvPr id="40990" name="TextBox 26"/>
            <p:cNvSpPr txBox="1">
              <a:spLocks noChangeArrowheads="1"/>
            </p:cNvSpPr>
            <p:nvPr/>
          </p:nvSpPr>
          <p:spPr bwMode="auto">
            <a:xfrm rot="-5400000">
              <a:off x="777017" y="4000783"/>
              <a:ext cx="1008966" cy="28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100"/>
                <a:t>O(1,000)</a:t>
              </a:r>
            </a:p>
          </p:txBody>
        </p:sp>
        <p:sp>
          <p:nvSpPr>
            <p:cNvPr id="28" name="Right Brace 27"/>
            <p:cNvSpPr/>
            <p:nvPr/>
          </p:nvSpPr>
          <p:spPr>
            <a:xfrm flipH="1">
              <a:off x="932404" y="762000"/>
              <a:ext cx="210619" cy="60198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/>
            </a:p>
          </p:txBody>
        </p:sp>
        <p:sp>
          <p:nvSpPr>
            <p:cNvPr id="40992" name="TextBox 28"/>
            <p:cNvSpPr txBox="1">
              <a:spLocks noChangeArrowheads="1"/>
            </p:cNvSpPr>
            <p:nvPr/>
          </p:nvSpPr>
          <p:spPr bwMode="auto">
            <a:xfrm rot="-5400000">
              <a:off x="319816" y="3623480"/>
              <a:ext cx="1008966" cy="28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100"/>
                <a:t>O(1)</a:t>
              </a:r>
            </a:p>
          </p:txBody>
        </p:sp>
        <p:sp>
          <p:nvSpPr>
            <p:cNvPr id="44" name="Right Brace 43"/>
            <p:cNvSpPr/>
            <p:nvPr/>
          </p:nvSpPr>
          <p:spPr>
            <a:xfrm>
              <a:off x="5106164" y="4968311"/>
              <a:ext cx="147433" cy="1432533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/>
            </a:p>
          </p:txBody>
        </p:sp>
        <p:sp>
          <p:nvSpPr>
            <p:cNvPr id="40994" name="TextBox 44"/>
            <p:cNvSpPr txBox="1">
              <a:spLocks noChangeArrowheads="1"/>
            </p:cNvSpPr>
            <p:nvPr/>
          </p:nvSpPr>
          <p:spPr bwMode="auto">
            <a:xfrm rot="5400000" flipH="1">
              <a:off x="4683493" y="5498180"/>
              <a:ext cx="1347537" cy="28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100"/>
                <a:t>Cores per block</a:t>
              </a:r>
            </a:p>
          </p:txBody>
        </p:sp>
        <p:sp>
          <p:nvSpPr>
            <p:cNvPr id="46" name="Right Brace 45"/>
            <p:cNvSpPr/>
            <p:nvPr/>
          </p:nvSpPr>
          <p:spPr>
            <a:xfrm>
              <a:off x="5399276" y="4496067"/>
              <a:ext cx="203598" cy="1980266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/>
            </a:p>
          </p:txBody>
        </p:sp>
        <p:sp>
          <p:nvSpPr>
            <p:cNvPr id="40996" name="TextBox 46"/>
            <p:cNvSpPr txBox="1">
              <a:spLocks noChangeArrowheads="1"/>
            </p:cNvSpPr>
            <p:nvPr/>
          </p:nvSpPr>
          <p:spPr bwMode="auto">
            <a:xfrm rot="5400000" flipH="1">
              <a:off x="4641317" y="5341764"/>
              <a:ext cx="2133600" cy="28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100"/>
                <a:t>Blocks w/ shared L2 per die</a:t>
              </a:r>
            </a:p>
          </p:txBody>
        </p:sp>
        <p:sp>
          <p:nvSpPr>
            <p:cNvPr id="48" name="Right Brace 47"/>
            <p:cNvSpPr/>
            <p:nvPr/>
          </p:nvSpPr>
          <p:spPr>
            <a:xfrm>
              <a:off x="5767859" y="3992222"/>
              <a:ext cx="203598" cy="2561356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/>
            </a:p>
          </p:txBody>
        </p:sp>
        <p:sp>
          <p:nvSpPr>
            <p:cNvPr id="40998" name="TextBox 48"/>
            <p:cNvSpPr txBox="1">
              <a:spLocks noChangeArrowheads="1"/>
            </p:cNvSpPr>
            <p:nvPr/>
          </p:nvSpPr>
          <p:spPr bwMode="auto">
            <a:xfrm rot="5400000" flipH="1">
              <a:off x="4596532" y="5107140"/>
              <a:ext cx="2959768" cy="28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100"/>
                <a:t>Dies w/ shared LL$/SPAD per socket</a:t>
              </a:r>
            </a:p>
          </p:txBody>
        </p:sp>
        <p:sp>
          <p:nvSpPr>
            <p:cNvPr id="50" name="Right Brace 49"/>
            <p:cNvSpPr/>
            <p:nvPr/>
          </p:nvSpPr>
          <p:spPr>
            <a:xfrm>
              <a:off x="6591026" y="2514044"/>
              <a:ext cx="203598" cy="411502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/>
            </a:p>
          </p:txBody>
        </p:sp>
        <p:sp>
          <p:nvSpPr>
            <p:cNvPr id="41000" name="TextBox 50"/>
            <p:cNvSpPr txBox="1">
              <a:spLocks noChangeArrowheads="1"/>
            </p:cNvSpPr>
            <p:nvPr/>
          </p:nvSpPr>
          <p:spPr bwMode="auto">
            <a:xfrm rot="5400000" flipH="1">
              <a:off x="5191354" y="4421029"/>
              <a:ext cx="3416970" cy="28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100"/>
                <a:t>Boards w/ limited DDR+NVM per Chassis</a:t>
              </a:r>
            </a:p>
          </p:txBody>
        </p:sp>
        <p:sp>
          <p:nvSpPr>
            <p:cNvPr id="52" name="Right Brace 51"/>
            <p:cNvSpPr/>
            <p:nvPr/>
          </p:nvSpPr>
          <p:spPr>
            <a:xfrm>
              <a:off x="6959609" y="1597644"/>
              <a:ext cx="203598" cy="5108666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/>
            </a:p>
          </p:txBody>
        </p:sp>
        <p:sp>
          <p:nvSpPr>
            <p:cNvPr id="41002" name="TextBox 52"/>
            <p:cNvSpPr txBox="1">
              <a:spLocks noChangeArrowheads="1"/>
            </p:cNvSpPr>
            <p:nvPr/>
          </p:nvSpPr>
          <p:spPr bwMode="auto">
            <a:xfrm rot="5400000" flipH="1">
              <a:off x="5582717" y="3820772"/>
              <a:ext cx="3370849" cy="28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100"/>
                <a:t>Chassis w/ large DDR+NVM per Exa-machine</a:t>
              </a:r>
            </a:p>
          </p:txBody>
        </p:sp>
        <p:sp>
          <p:nvSpPr>
            <p:cNvPr id="54" name="Right Brace 53"/>
            <p:cNvSpPr/>
            <p:nvPr/>
          </p:nvSpPr>
          <p:spPr>
            <a:xfrm>
              <a:off x="7401908" y="762000"/>
              <a:ext cx="203598" cy="60198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/>
            </a:p>
          </p:txBody>
        </p:sp>
        <p:sp>
          <p:nvSpPr>
            <p:cNvPr id="41004" name="TextBox 54"/>
            <p:cNvSpPr txBox="1">
              <a:spLocks noChangeArrowheads="1"/>
            </p:cNvSpPr>
            <p:nvPr/>
          </p:nvSpPr>
          <p:spPr bwMode="auto">
            <a:xfrm rot="5400000" flipH="1">
              <a:off x="6784670" y="3623323"/>
              <a:ext cx="1850861" cy="28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100"/>
                <a:t>Machines + Disk arrays</a:t>
              </a:r>
            </a:p>
          </p:txBody>
        </p:sp>
        <p:sp>
          <p:nvSpPr>
            <p:cNvPr id="56" name="Right Brace 55"/>
            <p:cNvSpPr/>
            <p:nvPr/>
          </p:nvSpPr>
          <p:spPr>
            <a:xfrm flipH="1">
              <a:off x="2152238" y="3465555"/>
              <a:ext cx="210619" cy="3117866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/>
            </a:p>
          </p:txBody>
        </p:sp>
        <p:sp>
          <p:nvSpPr>
            <p:cNvPr id="41006" name="TextBox 56"/>
            <p:cNvSpPr txBox="1">
              <a:spLocks noChangeArrowheads="1"/>
            </p:cNvSpPr>
            <p:nvPr/>
          </p:nvSpPr>
          <p:spPr bwMode="auto">
            <a:xfrm rot="-5400000">
              <a:off x="1539017" y="4883719"/>
              <a:ext cx="1008966" cy="28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100"/>
                <a:t>O(1)</a:t>
              </a:r>
            </a:p>
          </p:txBody>
        </p:sp>
        <p:sp>
          <p:nvSpPr>
            <p:cNvPr id="58" name="Right Brace 57"/>
            <p:cNvSpPr/>
            <p:nvPr/>
          </p:nvSpPr>
          <p:spPr>
            <a:xfrm>
              <a:off x="6182075" y="3465555"/>
              <a:ext cx="203598" cy="308802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/>
            </a:p>
          </p:txBody>
        </p:sp>
        <p:sp>
          <p:nvSpPr>
            <p:cNvPr id="41008" name="TextBox 58"/>
            <p:cNvSpPr txBox="1">
              <a:spLocks noChangeArrowheads="1"/>
            </p:cNvSpPr>
            <p:nvPr/>
          </p:nvSpPr>
          <p:spPr bwMode="auto">
            <a:xfrm rot="5400000" flipH="1">
              <a:off x="5300774" y="4846687"/>
              <a:ext cx="2380250" cy="28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100"/>
                <a:t>Sockets w/ IPM per Board</a:t>
              </a:r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2882383" y="4008022"/>
              <a:ext cx="2825800" cy="0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2412001" y="3465555"/>
              <a:ext cx="3684071" cy="0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1999539" y="2514044"/>
              <a:ext cx="4559894" cy="0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V="1">
              <a:off x="1634467" y="1594133"/>
              <a:ext cx="5325142" cy="5267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3212352" y="4496067"/>
              <a:ext cx="2157086" cy="0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3505462" y="4971822"/>
              <a:ext cx="1600702" cy="0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Title 73"/>
          <p:cNvSpPr>
            <a:spLocks noGrp="1"/>
          </p:cNvSpPr>
          <p:nvPr>
            <p:ph type="title"/>
          </p:nvPr>
        </p:nvSpPr>
        <p:spPr>
          <a:xfrm>
            <a:off x="457200" y="209550"/>
            <a:ext cx="8686800" cy="8763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000" dirty="0" smtClean="0">
                <a:latin typeface="Garamond" charset="0"/>
                <a:cs typeface="SimSun" charset="0"/>
              </a:rPr>
              <a:t>10</a:t>
            </a:r>
            <a:r>
              <a:rPr lang="en-US" sz="4000" dirty="0">
                <a:latin typeface="Garamond" charset="0"/>
                <a:cs typeface="SimSun" charset="0"/>
              </a:rPr>
              <a:t>+ Levels Memory, O(100M) Cores</a:t>
            </a:r>
          </a:p>
        </p:txBody>
      </p:sp>
      <p:sp>
        <p:nvSpPr>
          <p:cNvPr id="4096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489057D-ED5F-9C4A-A611-BCD7BA32A1F1}" type="slidenum">
              <a:rPr lang="en-US" sz="1200">
                <a:latin typeface="Garamond" charset="0"/>
                <a:ea typeface="SimSun" charset="0"/>
                <a:cs typeface="SimSun" charset="0"/>
              </a:rPr>
              <a:pPr eaLnBrk="1" hangingPunct="1"/>
              <a:t>4</a:t>
            </a:fld>
            <a:endParaRPr lang="en-US" sz="1200">
              <a:latin typeface="Garamond" charset="0"/>
              <a:ea typeface="SimSun" charset="0"/>
              <a:cs typeface="SimSun" charset="0"/>
            </a:endParaRPr>
          </a:p>
        </p:txBody>
      </p:sp>
      <p:sp>
        <p:nvSpPr>
          <p:cNvPr id="40964" name="Footer Placeholder 29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>
                <a:latin typeface="Garamond" charset="0"/>
                <a:ea typeface="SimSun" charset="0"/>
                <a:cs typeface="SimSun" charset="0"/>
              </a:rPr>
              <a:t>(c) 2014, Intel</a:t>
            </a:r>
          </a:p>
        </p:txBody>
      </p:sp>
      <p:cxnSp>
        <p:nvCxnSpPr>
          <p:cNvPr id="60" name="Straight Connector 59"/>
          <p:cNvCxnSpPr/>
          <p:nvPr/>
        </p:nvCxnSpPr>
        <p:spPr>
          <a:xfrm>
            <a:off x="3933825" y="2228850"/>
            <a:ext cx="1204913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938588" y="3055938"/>
            <a:ext cx="1204912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52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dirty="0" smtClean="0">
                <a:latin typeface="Garamond" charset="0"/>
                <a:cs typeface="SimSun" charset="0"/>
              </a:rPr>
              <a:t>Integration of Accelerators:  </a:t>
            </a:r>
            <a:br>
              <a:rPr lang="en-US" dirty="0" smtClean="0">
                <a:latin typeface="Garamond" charset="0"/>
                <a:cs typeface="SimSun" charset="0"/>
              </a:rPr>
            </a:br>
            <a:r>
              <a:rPr lang="en-US" dirty="0" smtClean="0">
                <a:latin typeface="Garamond" charset="0"/>
                <a:cs typeface="SimSun" charset="0"/>
              </a:rPr>
              <a:t>CAPI and APU</a:t>
            </a:r>
            <a:endParaRPr lang="en-US" dirty="0">
              <a:latin typeface="Garamond" charset="0"/>
              <a:cs typeface="SimSun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IBM’s Coherent </a:t>
            </a:r>
            <a:r>
              <a:rPr lang="en-US" sz="2000" dirty="0">
                <a:latin typeface="Arial" charset="0"/>
                <a:cs typeface="Arial" charset="0"/>
              </a:rPr>
              <a:t>Accelerator Processor </a:t>
            </a:r>
            <a:r>
              <a:rPr lang="en-US" sz="2000" dirty="0" smtClean="0">
                <a:latin typeface="Arial" charset="0"/>
                <a:cs typeface="Arial" charset="0"/>
              </a:rPr>
              <a:t>Interface (CAPI) integrates </a:t>
            </a:r>
            <a:r>
              <a:rPr lang="en-US" sz="2000" dirty="0">
                <a:latin typeface="Arial" charset="0"/>
                <a:cs typeface="Arial" charset="0"/>
              </a:rPr>
              <a:t>accelerators into system </a:t>
            </a:r>
            <a:r>
              <a:rPr lang="en-US" sz="2000" dirty="0" smtClean="0">
                <a:latin typeface="Arial" charset="0"/>
                <a:cs typeface="Arial" charset="0"/>
              </a:rPr>
              <a:t>architecture </a:t>
            </a:r>
            <a:r>
              <a:rPr lang="en-US" sz="2000" dirty="0">
                <a:latin typeface="Arial" charset="0"/>
                <a:cs typeface="Arial" charset="0"/>
              </a:rPr>
              <a:t>with </a:t>
            </a:r>
            <a:r>
              <a:rPr lang="en-US" sz="2000" dirty="0" smtClean="0">
                <a:latin typeface="Arial" charset="0"/>
                <a:cs typeface="Arial" charset="0"/>
              </a:rPr>
              <a:t>standardized</a:t>
            </a:r>
            <a:r>
              <a:rPr lang="en-US" sz="2000" dirty="0">
                <a:latin typeface="Arial" charset="0"/>
                <a:cs typeface="Arial" charset="0"/>
              </a:rPr>
              <a:t> </a:t>
            </a:r>
            <a:r>
              <a:rPr lang="en-US" sz="2000" dirty="0" smtClean="0">
                <a:latin typeface="Arial" charset="0"/>
                <a:cs typeface="Arial" charset="0"/>
              </a:rPr>
              <a:t>protocol </a:t>
            </a:r>
            <a:endParaRPr lang="en-US" sz="2000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AMD’s </a:t>
            </a:r>
            <a:r>
              <a:rPr lang="en-US" sz="2000" dirty="0">
                <a:latin typeface="Arial" charset="0"/>
                <a:cs typeface="Arial" charset="0"/>
              </a:rPr>
              <a:t>Heterogeneous System </a:t>
            </a:r>
            <a:r>
              <a:rPr lang="en-US" sz="2000" dirty="0" smtClean="0">
                <a:latin typeface="Arial" charset="0"/>
                <a:cs typeface="Arial" charset="0"/>
              </a:rPr>
              <a:t>Architecture                              (HSA)-based APU also integrates accelerators</a:t>
            </a:r>
          </a:p>
          <a:p>
            <a:pPr>
              <a:lnSpc>
                <a:spcPct val="90000"/>
              </a:lnSpc>
            </a:pPr>
            <a:r>
              <a:rPr lang="en-US" sz="2000" dirty="0" err="1" smtClean="0">
                <a:latin typeface="Arial" charset="0"/>
                <a:cs typeface="Arial" charset="0"/>
              </a:rPr>
              <a:t>Nvidia’s</a:t>
            </a:r>
            <a:r>
              <a:rPr lang="en-US" sz="2000" dirty="0" smtClean="0">
                <a:latin typeface="Arial" charset="0"/>
                <a:cs typeface="Arial" charset="0"/>
              </a:rPr>
              <a:t> high-speed GPU interconnect</a:t>
            </a:r>
            <a:endParaRPr lang="en-US" sz="20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sz="2000" dirty="0">
              <a:latin typeface="Arial" charset="0"/>
              <a:ea typeface="SimSun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000" dirty="0">
              <a:latin typeface="Arial" charset="0"/>
              <a:cs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876139" y="2316230"/>
            <a:ext cx="1866900" cy="3114675"/>
            <a:chOff x="5761038" y="1797050"/>
            <a:chExt cx="2836862" cy="4278313"/>
          </a:xfrm>
        </p:grpSpPr>
        <p:pic>
          <p:nvPicPr>
            <p:cNvPr id="35844" name="Picture 4" descr="IBM Power8 die shot, high re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1038" y="1797050"/>
              <a:ext cx="2836862" cy="1887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2" name="Rectangle 5"/>
            <p:cNvSpPr>
              <a:spLocks noChangeArrowheads="1"/>
            </p:cNvSpPr>
            <p:nvPr/>
          </p:nvSpPr>
          <p:spPr bwMode="auto">
            <a:xfrm>
              <a:off x="5880100" y="2601913"/>
              <a:ext cx="2617788" cy="2825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b="1" dirty="0"/>
                <a:t>Coherence Bus</a:t>
              </a:r>
            </a:p>
          </p:txBody>
        </p:sp>
        <p:sp>
          <p:nvSpPr>
            <p:cNvPr id="9223" name="Rectangle 6"/>
            <p:cNvSpPr>
              <a:spLocks noChangeArrowheads="1"/>
            </p:cNvSpPr>
            <p:nvPr/>
          </p:nvSpPr>
          <p:spPr bwMode="auto">
            <a:xfrm>
              <a:off x="5959475" y="2914650"/>
              <a:ext cx="771525" cy="584200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b="1"/>
                <a:t>CAPP</a:t>
              </a:r>
            </a:p>
          </p:txBody>
        </p:sp>
        <p:grpSp>
          <p:nvGrpSpPr>
            <p:cNvPr id="35847" name="Group 10"/>
            <p:cNvGrpSpPr>
              <a:grpSpLocks/>
            </p:cNvGrpSpPr>
            <p:nvPr/>
          </p:nvGrpSpPr>
          <p:grpSpPr bwMode="auto">
            <a:xfrm>
              <a:off x="7245350" y="4743450"/>
              <a:ext cx="1292225" cy="1331913"/>
              <a:chOff x="1723" y="2859"/>
              <a:chExt cx="814" cy="839"/>
            </a:xfrm>
          </p:grpSpPr>
          <p:pic>
            <p:nvPicPr>
              <p:cNvPr id="35850" name="Picture 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23" y="2859"/>
                <a:ext cx="814" cy="8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229" name="Rectangle 8"/>
              <p:cNvSpPr>
                <a:spLocks noChangeArrowheads="1"/>
              </p:cNvSpPr>
              <p:nvPr/>
            </p:nvSpPr>
            <p:spPr bwMode="auto">
              <a:xfrm>
                <a:off x="2082" y="2965"/>
                <a:ext cx="347" cy="249"/>
              </a:xfrm>
              <a:prstGeom prst="rect">
                <a:avLst/>
              </a:prstGeom>
              <a:solidFill>
                <a:srgbClr val="66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b="1"/>
                  <a:t>PSL</a:t>
                </a:r>
              </a:p>
            </p:txBody>
          </p:sp>
        </p:grp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 flipH="1" flipV="1">
              <a:off x="6069013" y="3436938"/>
              <a:ext cx="1843087" cy="1543050"/>
            </a:xfrm>
            <a:prstGeom prst="line">
              <a:avLst/>
            </a:prstGeom>
            <a:noFill/>
            <a:ln w="101600">
              <a:solidFill>
                <a:srgbClr val="0066FF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26" name="Text Box 11"/>
            <p:cNvSpPr txBox="1">
              <a:spLocks noChangeArrowheads="1"/>
            </p:cNvSpPr>
            <p:nvPr/>
          </p:nvSpPr>
          <p:spPr bwMode="auto">
            <a:xfrm>
              <a:off x="6742113" y="3687763"/>
              <a:ext cx="9588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>
                <a:defRPr/>
              </a:pPr>
              <a:r>
                <a:rPr lang="en-US" i="1" dirty="0" smtClean="0"/>
                <a:t>Power8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950193" y="3555165"/>
            <a:ext cx="4343400" cy="2554788"/>
            <a:chOff x="1497946" y="2362200"/>
            <a:chExt cx="5715000" cy="3124200"/>
          </a:xfrm>
        </p:grpSpPr>
        <p:sp>
          <p:nvSpPr>
            <p:cNvPr id="15" name="Rectangle 14"/>
            <p:cNvSpPr/>
            <p:nvPr/>
          </p:nvSpPr>
          <p:spPr>
            <a:xfrm>
              <a:off x="1497946" y="4048125"/>
              <a:ext cx="5715000" cy="113347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2340850" y="2362200"/>
              <a:ext cx="3538478" cy="739140"/>
              <a:chOff x="1909704" y="2543344"/>
              <a:chExt cx="3538478" cy="739140"/>
            </a:xfrm>
          </p:grpSpPr>
          <p:sp>
            <p:nvSpPr>
              <p:cNvPr id="33" name="Rounded Rectangle 32"/>
              <p:cNvSpPr/>
              <p:nvPr/>
            </p:nvSpPr>
            <p:spPr>
              <a:xfrm>
                <a:off x="2743200" y="2543344"/>
                <a:ext cx="1752600" cy="73914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2809875" y="2636520"/>
                <a:ext cx="209550" cy="228600"/>
              </a:xfrm>
              <a:prstGeom prst="roundRect">
                <a:avLst/>
              </a:prstGeom>
              <a:solidFill>
                <a:srgbClr val="ABCE36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3150235" y="2636520"/>
                <a:ext cx="209550" cy="228600"/>
              </a:xfrm>
              <a:prstGeom prst="roundRect">
                <a:avLst/>
              </a:prstGeom>
              <a:solidFill>
                <a:srgbClr val="ABCE36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2809875" y="2936240"/>
                <a:ext cx="209550" cy="228600"/>
              </a:xfrm>
              <a:prstGeom prst="roundRect">
                <a:avLst/>
              </a:prstGeom>
              <a:solidFill>
                <a:srgbClr val="ABCE36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7" name="Rounded Rectangle 36"/>
              <p:cNvSpPr/>
              <p:nvPr/>
            </p:nvSpPr>
            <p:spPr>
              <a:xfrm>
                <a:off x="3152775" y="2936240"/>
                <a:ext cx="209550" cy="228600"/>
              </a:xfrm>
              <a:prstGeom prst="roundRect">
                <a:avLst/>
              </a:prstGeom>
              <a:solidFill>
                <a:srgbClr val="ABCE36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3609625" y="2543344"/>
                <a:ext cx="886175" cy="739140"/>
                <a:chOff x="6161458" y="2514600"/>
                <a:chExt cx="1309164" cy="1371600"/>
              </a:xfrm>
            </p:grpSpPr>
            <p:sp>
              <p:nvSpPr>
                <p:cNvPr id="42" name="Rounded Rectangle 41"/>
                <p:cNvSpPr/>
                <p:nvPr/>
              </p:nvSpPr>
              <p:spPr>
                <a:xfrm>
                  <a:off x="6161458" y="2514600"/>
                  <a:ext cx="1309164" cy="1371600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Rectangle 42"/>
                <p:cNvSpPr/>
                <p:nvPr/>
              </p:nvSpPr>
              <p:spPr>
                <a:xfrm>
                  <a:off x="6248400" y="2618740"/>
                  <a:ext cx="228600" cy="228600"/>
                </a:xfrm>
                <a:prstGeom prst="rect">
                  <a:avLst/>
                </a:prstGeom>
                <a:gradFill>
                  <a:gsLst>
                    <a:gs pos="0">
                      <a:srgbClr val="FFF200"/>
                    </a:gs>
                    <a:gs pos="0">
                      <a:srgbClr val="FF7A00"/>
                    </a:gs>
                    <a:gs pos="10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 43"/>
                <p:cNvSpPr/>
                <p:nvPr/>
              </p:nvSpPr>
              <p:spPr>
                <a:xfrm>
                  <a:off x="6530009" y="2618740"/>
                  <a:ext cx="228600" cy="228600"/>
                </a:xfrm>
                <a:prstGeom prst="rect">
                  <a:avLst/>
                </a:prstGeom>
                <a:gradFill>
                  <a:gsLst>
                    <a:gs pos="0">
                      <a:srgbClr val="FFF200"/>
                    </a:gs>
                    <a:gs pos="0">
                      <a:srgbClr val="FF7A00"/>
                    </a:gs>
                    <a:gs pos="10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Rectangle 44"/>
                <p:cNvSpPr/>
                <p:nvPr/>
              </p:nvSpPr>
              <p:spPr>
                <a:xfrm>
                  <a:off x="6248400" y="2936240"/>
                  <a:ext cx="228600" cy="228600"/>
                </a:xfrm>
                <a:prstGeom prst="rect">
                  <a:avLst/>
                </a:prstGeom>
                <a:gradFill>
                  <a:gsLst>
                    <a:gs pos="0">
                      <a:srgbClr val="FFF200"/>
                    </a:gs>
                    <a:gs pos="0">
                      <a:srgbClr val="FF7A00"/>
                    </a:gs>
                    <a:gs pos="10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Rectangle 45"/>
                <p:cNvSpPr/>
                <p:nvPr/>
              </p:nvSpPr>
              <p:spPr>
                <a:xfrm>
                  <a:off x="6530009" y="2936240"/>
                  <a:ext cx="228600" cy="228600"/>
                </a:xfrm>
                <a:prstGeom prst="rect">
                  <a:avLst/>
                </a:prstGeom>
                <a:gradFill>
                  <a:gsLst>
                    <a:gs pos="0">
                      <a:srgbClr val="FFF200"/>
                    </a:gs>
                    <a:gs pos="0">
                      <a:srgbClr val="FF7A00"/>
                    </a:gs>
                    <a:gs pos="10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Rectangle 46"/>
                <p:cNvSpPr/>
                <p:nvPr/>
              </p:nvSpPr>
              <p:spPr>
                <a:xfrm>
                  <a:off x="6248400" y="3253740"/>
                  <a:ext cx="228600" cy="228600"/>
                </a:xfrm>
                <a:prstGeom prst="rect">
                  <a:avLst/>
                </a:prstGeom>
                <a:gradFill>
                  <a:gsLst>
                    <a:gs pos="0">
                      <a:srgbClr val="FFF200"/>
                    </a:gs>
                    <a:gs pos="0">
                      <a:srgbClr val="FF7A00"/>
                    </a:gs>
                    <a:gs pos="10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>
                  <a:off x="6530009" y="3253740"/>
                  <a:ext cx="228600" cy="228600"/>
                </a:xfrm>
                <a:prstGeom prst="rect">
                  <a:avLst/>
                </a:prstGeom>
                <a:gradFill>
                  <a:gsLst>
                    <a:gs pos="0">
                      <a:srgbClr val="FFF200"/>
                    </a:gs>
                    <a:gs pos="0">
                      <a:srgbClr val="FF7A00"/>
                    </a:gs>
                    <a:gs pos="10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6248400" y="3571240"/>
                  <a:ext cx="228600" cy="228600"/>
                </a:xfrm>
                <a:prstGeom prst="rect">
                  <a:avLst/>
                </a:prstGeom>
                <a:gradFill>
                  <a:gsLst>
                    <a:gs pos="0">
                      <a:srgbClr val="FFF200"/>
                    </a:gs>
                    <a:gs pos="0">
                      <a:srgbClr val="FF7A00"/>
                    </a:gs>
                    <a:gs pos="10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49"/>
                <p:cNvSpPr/>
                <p:nvPr/>
              </p:nvSpPr>
              <p:spPr>
                <a:xfrm>
                  <a:off x="6530009" y="3571240"/>
                  <a:ext cx="228600" cy="228600"/>
                </a:xfrm>
                <a:prstGeom prst="rect">
                  <a:avLst/>
                </a:prstGeom>
                <a:gradFill>
                  <a:gsLst>
                    <a:gs pos="0">
                      <a:srgbClr val="FFF200"/>
                    </a:gs>
                    <a:gs pos="0">
                      <a:srgbClr val="FF7A00"/>
                    </a:gs>
                    <a:gs pos="10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>
                  <a:off x="6878320" y="2618740"/>
                  <a:ext cx="228600" cy="228600"/>
                </a:xfrm>
                <a:prstGeom prst="rect">
                  <a:avLst/>
                </a:prstGeom>
                <a:gradFill>
                  <a:gsLst>
                    <a:gs pos="0">
                      <a:srgbClr val="FFF200"/>
                    </a:gs>
                    <a:gs pos="0">
                      <a:srgbClr val="FF7A00"/>
                    </a:gs>
                    <a:gs pos="10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Rectangle 51"/>
                <p:cNvSpPr/>
                <p:nvPr/>
              </p:nvSpPr>
              <p:spPr>
                <a:xfrm>
                  <a:off x="7159929" y="2618740"/>
                  <a:ext cx="228600" cy="228600"/>
                </a:xfrm>
                <a:prstGeom prst="rect">
                  <a:avLst/>
                </a:prstGeom>
                <a:gradFill>
                  <a:gsLst>
                    <a:gs pos="0">
                      <a:srgbClr val="FFF200"/>
                    </a:gs>
                    <a:gs pos="0">
                      <a:srgbClr val="FF7A00"/>
                    </a:gs>
                    <a:gs pos="10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Rectangle 52"/>
                <p:cNvSpPr/>
                <p:nvPr/>
              </p:nvSpPr>
              <p:spPr>
                <a:xfrm>
                  <a:off x="6878320" y="2936240"/>
                  <a:ext cx="228600" cy="228600"/>
                </a:xfrm>
                <a:prstGeom prst="rect">
                  <a:avLst/>
                </a:prstGeom>
                <a:gradFill>
                  <a:gsLst>
                    <a:gs pos="0">
                      <a:srgbClr val="FFF200"/>
                    </a:gs>
                    <a:gs pos="0">
                      <a:srgbClr val="FF7A00"/>
                    </a:gs>
                    <a:gs pos="10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>
                  <a:off x="7159929" y="2936240"/>
                  <a:ext cx="228600" cy="228600"/>
                </a:xfrm>
                <a:prstGeom prst="rect">
                  <a:avLst/>
                </a:prstGeom>
                <a:gradFill>
                  <a:gsLst>
                    <a:gs pos="0">
                      <a:srgbClr val="FFF200"/>
                    </a:gs>
                    <a:gs pos="0">
                      <a:srgbClr val="FF7A00"/>
                    </a:gs>
                    <a:gs pos="10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6878320" y="3253740"/>
                  <a:ext cx="228600" cy="228600"/>
                </a:xfrm>
                <a:prstGeom prst="rect">
                  <a:avLst/>
                </a:prstGeom>
                <a:gradFill>
                  <a:gsLst>
                    <a:gs pos="0">
                      <a:srgbClr val="FFF200"/>
                    </a:gs>
                    <a:gs pos="0">
                      <a:srgbClr val="FF7A00"/>
                    </a:gs>
                    <a:gs pos="10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 55"/>
                <p:cNvSpPr/>
                <p:nvPr/>
              </p:nvSpPr>
              <p:spPr>
                <a:xfrm>
                  <a:off x="7159929" y="3253740"/>
                  <a:ext cx="228600" cy="228600"/>
                </a:xfrm>
                <a:prstGeom prst="rect">
                  <a:avLst/>
                </a:prstGeom>
                <a:gradFill>
                  <a:gsLst>
                    <a:gs pos="0">
                      <a:srgbClr val="FFF200"/>
                    </a:gs>
                    <a:gs pos="0">
                      <a:srgbClr val="FF7A00"/>
                    </a:gs>
                    <a:gs pos="10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>
                  <a:off x="6878320" y="3571240"/>
                  <a:ext cx="228600" cy="228600"/>
                </a:xfrm>
                <a:prstGeom prst="rect">
                  <a:avLst/>
                </a:prstGeom>
                <a:gradFill>
                  <a:gsLst>
                    <a:gs pos="0">
                      <a:srgbClr val="FFF200"/>
                    </a:gs>
                    <a:gs pos="0">
                      <a:srgbClr val="FF7A00"/>
                    </a:gs>
                    <a:gs pos="10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7159929" y="3571240"/>
                  <a:ext cx="228600" cy="228600"/>
                </a:xfrm>
                <a:prstGeom prst="rect">
                  <a:avLst/>
                </a:prstGeom>
                <a:gradFill>
                  <a:gsLst>
                    <a:gs pos="0">
                      <a:srgbClr val="FFF200"/>
                    </a:gs>
                    <a:gs pos="0">
                      <a:srgbClr val="FF7A00"/>
                    </a:gs>
                    <a:gs pos="10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9" name="Rounded Rectangle 38"/>
              <p:cNvSpPr/>
              <p:nvPr/>
            </p:nvSpPr>
            <p:spPr>
              <a:xfrm>
                <a:off x="2743200" y="2543344"/>
                <a:ext cx="762000" cy="73914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1909704" y="2590800"/>
                <a:ext cx="909696" cy="474049"/>
              </a:xfrm>
              <a:prstGeom prst="round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CPU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Rounded Rectangle 40"/>
              <p:cNvSpPr/>
              <p:nvPr/>
            </p:nvSpPr>
            <p:spPr>
              <a:xfrm>
                <a:off x="4419599" y="2590800"/>
                <a:ext cx="1028583" cy="474049"/>
              </a:xfrm>
              <a:prstGeom prst="round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G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PU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7" name="Oval 16"/>
            <p:cNvSpPr/>
            <p:nvPr/>
          </p:nvSpPr>
          <p:spPr>
            <a:xfrm>
              <a:off x="2717146" y="4267200"/>
              <a:ext cx="152400" cy="152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945746" y="4572000"/>
              <a:ext cx="152400" cy="152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3402946" y="4800600"/>
              <a:ext cx="152400" cy="152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555346" y="4419600"/>
              <a:ext cx="152400" cy="152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1" name="Straight Arrow Connector 20"/>
            <p:cNvCxnSpPr>
              <a:stCxn id="17" idx="5"/>
              <a:endCxn id="18" idx="1"/>
            </p:cNvCxnSpPr>
            <p:nvPr/>
          </p:nvCxnSpPr>
          <p:spPr>
            <a:xfrm>
              <a:off x="2847228" y="4397282"/>
              <a:ext cx="120836" cy="197036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8" idx="6"/>
              <a:endCxn id="20" idx="2"/>
            </p:cNvCxnSpPr>
            <p:nvPr/>
          </p:nvCxnSpPr>
          <p:spPr>
            <a:xfrm flipV="1">
              <a:off x="3098146" y="4495800"/>
              <a:ext cx="457200" cy="152400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8" idx="5"/>
              <a:endCxn id="19" idx="2"/>
            </p:cNvCxnSpPr>
            <p:nvPr/>
          </p:nvCxnSpPr>
          <p:spPr>
            <a:xfrm>
              <a:off x="3075828" y="4702082"/>
              <a:ext cx="327118" cy="174718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ounded Rectangle 23"/>
            <p:cNvSpPr/>
            <p:nvPr/>
          </p:nvSpPr>
          <p:spPr>
            <a:xfrm>
              <a:off x="3287616" y="5181600"/>
              <a:ext cx="2198783" cy="304800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Global Memory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590800" y="3390900"/>
              <a:ext cx="997586" cy="228599"/>
            </a:xfrm>
            <a:prstGeom prst="roundRect">
              <a:avLst/>
            </a:prstGeom>
            <a:gradFill>
              <a:gsLst>
                <a:gs pos="98000">
                  <a:schemeClr val="accent5">
                    <a:lumMod val="50000"/>
                  </a:schemeClr>
                </a:gs>
                <a:gs pos="59000">
                  <a:schemeClr val="accent3">
                    <a:lumMod val="60000"/>
                    <a:lumOff val="40000"/>
                  </a:schemeClr>
                </a:gs>
                <a:gs pos="0">
                  <a:schemeClr val="accent3">
                    <a:lumMod val="75000"/>
                  </a:schemeClr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 smtClean="0">
                  <a:solidFill>
                    <a:schemeClr val="tx1"/>
                  </a:solidFill>
                </a:rPr>
                <a:t>CPU </a:t>
              </a:r>
              <a:r>
                <a:rPr lang="en-US" sz="1600" b="1" i="1" dirty="0" smtClean="0">
                  <a:solidFill>
                    <a:srgbClr val="000000"/>
                  </a:solidFill>
                </a:rPr>
                <a:t>L2</a:t>
              </a:r>
              <a:endParaRPr lang="en-US" sz="1600" b="1" i="1" dirty="0">
                <a:solidFill>
                  <a:srgbClr val="000000"/>
                </a:solidFill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4464660" y="3390900"/>
              <a:ext cx="1004512" cy="228600"/>
            </a:xfrm>
            <a:prstGeom prst="roundRect">
              <a:avLst/>
            </a:prstGeom>
            <a:gradFill>
              <a:gsLst>
                <a:gs pos="94000">
                  <a:schemeClr val="accent5">
                    <a:lumMod val="50000"/>
                  </a:schemeClr>
                </a:gs>
                <a:gs pos="19000">
                  <a:srgbClr val="FF7A00"/>
                </a:gs>
                <a:gs pos="4000">
                  <a:srgbClr val="FF0300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i="1" dirty="0" smtClean="0">
                  <a:solidFill>
                    <a:srgbClr val="000000"/>
                  </a:solidFill>
                </a:rPr>
                <a:t>GPU</a:t>
              </a:r>
              <a:r>
                <a:rPr lang="en-US" sz="1600" b="1" i="1" dirty="0" smtClean="0">
                  <a:solidFill>
                    <a:schemeClr val="bg1"/>
                  </a:solidFill>
                </a:rPr>
                <a:t> </a:t>
              </a:r>
              <a:r>
                <a:rPr lang="en-US" sz="1600" b="1" i="1" dirty="0" smtClean="0">
                  <a:solidFill>
                    <a:srgbClr val="000000"/>
                  </a:solidFill>
                </a:rPr>
                <a:t>L2</a:t>
              </a:r>
              <a:endParaRPr lang="en-US" sz="1600" b="1" i="1" dirty="0">
                <a:solidFill>
                  <a:srgbClr val="000000"/>
                </a:solidFill>
              </a:endParaRPr>
            </a:p>
          </p:txBody>
        </p:sp>
        <p:cxnSp>
          <p:nvCxnSpPr>
            <p:cNvPr id="27" name="Straight Arrow Connector 26"/>
            <p:cNvCxnSpPr>
              <a:stCxn id="25" idx="3"/>
              <a:endCxn id="26" idx="1"/>
            </p:cNvCxnSpPr>
            <p:nvPr/>
          </p:nvCxnSpPr>
          <p:spPr>
            <a:xfrm>
              <a:off x="3588385" y="3505201"/>
              <a:ext cx="876275" cy="0"/>
            </a:xfrm>
            <a:prstGeom prst="straightConnector1">
              <a:avLst/>
            </a:prstGeom>
            <a:ln w="22225">
              <a:gradFill>
                <a:gsLst>
                  <a:gs pos="0">
                    <a:schemeClr val="accent3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ounded Rectangle 27"/>
            <p:cNvSpPr/>
            <p:nvPr/>
          </p:nvSpPr>
          <p:spPr>
            <a:xfrm>
              <a:off x="3402946" y="3352800"/>
              <a:ext cx="1277809" cy="266700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b="1" i="1" dirty="0" smtClean="0">
                  <a:solidFill>
                    <a:schemeClr val="tx1"/>
                  </a:solidFill>
                </a:rPr>
                <a:t>HW </a:t>
              </a:r>
            </a:p>
            <a:p>
              <a:pPr algn="ctr"/>
              <a:r>
                <a:rPr lang="en-US" sz="1100" b="1" i="1" dirty="0" smtClean="0">
                  <a:solidFill>
                    <a:schemeClr val="tx1"/>
                  </a:solidFill>
                </a:rPr>
                <a:t>Coherence</a:t>
              </a:r>
              <a:endParaRPr lang="en-US" sz="1100" b="1" i="1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Arrow Connector 28"/>
            <p:cNvCxnSpPr>
              <a:stCxn id="39" idx="2"/>
              <a:endCxn id="25" idx="0"/>
            </p:cNvCxnSpPr>
            <p:nvPr/>
          </p:nvCxnSpPr>
          <p:spPr>
            <a:xfrm flipH="1">
              <a:off x="3089593" y="3101339"/>
              <a:ext cx="465753" cy="289561"/>
            </a:xfrm>
            <a:prstGeom prst="straightConnector1">
              <a:avLst/>
            </a:prstGeom>
            <a:ln w="22225">
              <a:solidFill>
                <a:schemeClr val="accent3">
                  <a:lumMod val="50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5" idx="2"/>
              <a:endCxn id="17" idx="0"/>
            </p:cNvCxnSpPr>
            <p:nvPr/>
          </p:nvCxnSpPr>
          <p:spPr>
            <a:xfrm flipH="1">
              <a:off x="2793346" y="3619500"/>
              <a:ext cx="296247" cy="647701"/>
            </a:xfrm>
            <a:prstGeom prst="straightConnector1">
              <a:avLst/>
            </a:prstGeom>
            <a:ln w="22225">
              <a:solidFill>
                <a:schemeClr val="accent5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4483858" y="3101339"/>
              <a:ext cx="500286" cy="289560"/>
            </a:xfrm>
            <a:prstGeom prst="straightConnector1">
              <a:avLst/>
            </a:prstGeom>
            <a:ln w="22225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26" idx="2"/>
              <a:endCxn id="17" idx="6"/>
            </p:cNvCxnSpPr>
            <p:nvPr/>
          </p:nvCxnSpPr>
          <p:spPr>
            <a:xfrm flipH="1">
              <a:off x="2869546" y="3619501"/>
              <a:ext cx="2097371" cy="723900"/>
            </a:xfrm>
            <a:prstGeom prst="straightConnector1">
              <a:avLst/>
            </a:prstGeom>
            <a:ln w="22225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6482755" y="4461253"/>
            <a:ext cx="1816100" cy="1860892"/>
            <a:chOff x="6288088" y="3657600"/>
            <a:chExt cx="2235200" cy="2224088"/>
          </a:xfrm>
        </p:grpSpPr>
        <p:pic>
          <p:nvPicPr>
            <p:cNvPr id="60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1500" y="5013325"/>
              <a:ext cx="690563" cy="481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" name="Picture 2" descr="http://regmedia.co.uk/2012/05/17/nvidia_kepler2_die_shot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8875" y="3800475"/>
              <a:ext cx="636588" cy="887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" name="Picture 2" descr="http://regmedia.co.uk/2012/05/17/nvidia_kepler2_die_shot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88100" y="3800475"/>
              <a:ext cx="636588" cy="887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3" name="Left-Right Arrow 62"/>
            <p:cNvSpPr/>
            <p:nvPr/>
          </p:nvSpPr>
          <p:spPr>
            <a:xfrm>
              <a:off x="7024688" y="4135438"/>
              <a:ext cx="484187" cy="217487"/>
            </a:xfrm>
            <a:prstGeom prst="leftRightArrow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>
                <a:solidFill>
                  <a:srgbClr val="FFFFFF"/>
                </a:solidFill>
              </a:endParaRPr>
            </a:p>
          </p:txBody>
        </p:sp>
        <p:sp>
          <p:nvSpPr>
            <p:cNvPr id="64" name="Title 1"/>
            <p:cNvSpPr txBox="1">
              <a:spLocks/>
            </p:cNvSpPr>
            <p:nvPr/>
          </p:nvSpPr>
          <p:spPr bwMode="auto">
            <a:xfrm>
              <a:off x="6868687" y="3657600"/>
              <a:ext cx="675114" cy="205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b"/>
            <a:lstStyle>
              <a:lvl1pPr algn="ctr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+mn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73B900"/>
                  </a:solidFill>
                  <a:latin typeface="Arial" charset="0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73B900"/>
                  </a:solidFill>
                  <a:latin typeface="Arial" charset="0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73B900"/>
                  </a:solidFill>
                  <a:latin typeface="Arial" charset="0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73B900"/>
                  </a:solidFill>
                  <a:latin typeface="Arial" charset="0"/>
                </a:defRPr>
              </a:lvl5pPr>
              <a:lvl6pPr marL="4572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73B900"/>
                  </a:solidFill>
                  <a:latin typeface="Arial" charset="0"/>
                </a:defRPr>
              </a:lvl6pPr>
              <a:lvl7pPr marL="9144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73B900"/>
                  </a:solidFill>
                  <a:latin typeface="Arial" charset="0"/>
                </a:defRPr>
              </a:lvl7pPr>
              <a:lvl8pPr marL="13716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73B900"/>
                  </a:solidFill>
                  <a:latin typeface="Arial" charset="0"/>
                </a:defRPr>
              </a:lvl8pPr>
              <a:lvl9pPr marL="18288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73B900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200" kern="0" dirty="0" err="1"/>
                <a:t>NVLink</a:t>
              </a:r>
              <a:endParaRPr lang="en-US" sz="1200" kern="0" dirty="0"/>
            </a:p>
          </p:txBody>
        </p:sp>
        <p:cxnSp>
          <p:nvCxnSpPr>
            <p:cNvPr id="65" name="Elbow Connector 64"/>
            <p:cNvCxnSpPr>
              <a:stCxn id="60" idx="0"/>
              <a:endCxn id="62" idx="2"/>
            </p:cNvCxnSpPr>
            <p:nvPr/>
          </p:nvCxnSpPr>
          <p:spPr>
            <a:xfrm rot="16200000" flipV="1">
              <a:off x="6824663" y="4570413"/>
              <a:ext cx="325437" cy="560387"/>
            </a:xfrm>
            <a:prstGeom prst="bentConnector3">
              <a:avLst/>
            </a:prstGeom>
            <a:ln w="6350">
              <a:solidFill>
                <a:schemeClr val="tx1"/>
              </a:solidFill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>
              <a:stCxn id="60" idx="0"/>
              <a:endCxn id="61" idx="2"/>
            </p:cNvCxnSpPr>
            <p:nvPr/>
          </p:nvCxnSpPr>
          <p:spPr>
            <a:xfrm rot="5400000" flipH="1" flipV="1">
              <a:off x="7385050" y="4570413"/>
              <a:ext cx="325437" cy="560388"/>
            </a:xfrm>
            <a:prstGeom prst="bentConnector3">
              <a:avLst>
                <a:gd name="adj1" fmla="val 50000"/>
              </a:avLst>
            </a:prstGeom>
            <a:ln w="6350">
              <a:solidFill>
                <a:schemeClr val="tx1"/>
              </a:solidFill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6288088" y="4849813"/>
              <a:ext cx="1957387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itle 1"/>
            <p:cNvSpPr txBox="1">
              <a:spLocks/>
            </p:cNvSpPr>
            <p:nvPr/>
          </p:nvSpPr>
          <p:spPr bwMode="auto">
            <a:xfrm>
              <a:off x="6765925" y="5494338"/>
              <a:ext cx="1001713" cy="387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>
              <a:lvl1pPr algn="ctr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+mn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73B900"/>
                  </a:solidFill>
                  <a:latin typeface="Arial" charset="0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73B900"/>
                  </a:solidFill>
                  <a:latin typeface="Arial" charset="0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73B900"/>
                  </a:solidFill>
                  <a:latin typeface="Arial" charset="0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73B900"/>
                  </a:solidFill>
                  <a:latin typeface="Arial" charset="0"/>
                </a:defRPr>
              </a:lvl5pPr>
              <a:lvl6pPr marL="4572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73B900"/>
                  </a:solidFill>
                  <a:latin typeface="Arial" charset="0"/>
                </a:defRPr>
              </a:lvl6pPr>
              <a:lvl7pPr marL="9144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73B900"/>
                  </a:solidFill>
                  <a:latin typeface="Arial" charset="0"/>
                </a:defRPr>
              </a:lvl7pPr>
              <a:lvl8pPr marL="13716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73B900"/>
                  </a:solidFill>
                  <a:latin typeface="Arial" charset="0"/>
                </a:defRPr>
              </a:lvl8pPr>
              <a:lvl9pPr marL="18288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73B900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400" kern="0" dirty="0" smtClean="0">
                  <a:latin typeface="Calibri" panose="020F0502020204030204" pitchFamily="34" charset="0"/>
                </a:rPr>
                <a:t>X86, ARM64, POWER </a:t>
              </a:r>
              <a:r>
                <a:rPr lang="en-US" sz="1400" kern="0" dirty="0">
                  <a:latin typeface="Calibri" panose="020F0502020204030204" pitchFamily="34" charset="0"/>
                </a:rPr>
                <a:t>CPU</a:t>
              </a:r>
            </a:p>
          </p:txBody>
        </p:sp>
        <p:sp>
          <p:nvSpPr>
            <p:cNvPr id="69" name="Title 1"/>
            <p:cNvSpPr txBox="1">
              <a:spLocks/>
            </p:cNvSpPr>
            <p:nvPr/>
          </p:nvSpPr>
          <p:spPr bwMode="auto">
            <a:xfrm>
              <a:off x="8183563" y="4598988"/>
              <a:ext cx="339725" cy="280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 anchor="b"/>
            <a:lstStyle>
              <a:lvl1pPr algn="ctr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+mn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73B900"/>
                  </a:solidFill>
                  <a:latin typeface="Arial" charset="0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73B900"/>
                  </a:solidFill>
                  <a:latin typeface="Arial" charset="0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73B900"/>
                  </a:solidFill>
                  <a:latin typeface="Arial" charset="0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73B900"/>
                  </a:solidFill>
                  <a:latin typeface="Arial" charset="0"/>
                </a:defRPr>
              </a:lvl5pPr>
              <a:lvl6pPr marL="4572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73B900"/>
                  </a:solidFill>
                  <a:latin typeface="Arial" charset="0"/>
                </a:defRPr>
              </a:lvl6pPr>
              <a:lvl7pPr marL="9144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73B900"/>
                  </a:solidFill>
                  <a:latin typeface="Arial" charset="0"/>
                </a:defRPr>
              </a:lvl7pPr>
              <a:lvl8pPr marL="13716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73B900"/>
                  </a:solidFill>
                  <a:latin typeface="Arial" charset="0"/>
                </a:defRPr>
              </a:lvl8pPr>
              <a:lvl9pPr marL="18288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73B900"/>
                  </a:solidFill>
                  <a:latin typeface="Arial" charset="0"/>
                </a:defRPr>
              </a:lvl9pPr>
            </a:lstStyle>
            <a:p>
              <a:pPr algn="l">
                <a:defRPr/>
              </a:pPr>
              <a:r>
                <a:rPr lang="en-US" sz="1100" kern="0" dirty="0" err="1" smtClean="0">
                  <a:solidFill>
                    <a:srgbClr val="FFFFFF"/>
                  </a:solidFill>
                </a:rPr>
                <a:t>PCIe</a:t>
              </a:r>
              <a:endParaRPr lang="en-US" sz="1100" kern="0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686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Garamond" charset="0"/>
                <a:cs typeface="SimSun" charset="0"/>
              </a:rPr>
              <a:t>HPC Applications: Requirements</a:t>
            </a:r>
            <a:endParaRPr lang="en-US" dirty="0">
              <a:latin typeface="Garamond" charset="0"/>
              <a:cs typeface="SimSu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5387"/>
            <a:ext cx="8229600" cy="49773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 marL="342900" lvl="1" indent="-342900">
              <a:buClr>
                <a:schemeClr val="accent1"/>
              </a:buClr>
              <a:buSzPct val="65000"/>
              <a:buFont typeface="Wingdings" charset="0"/>
              <a:buChar char="n"/>
            </a:pPr>
            <a:r>
              <a:rPr lang="en-US" dirty="0" smtClean="0">
                <a:solidFill>
                  <a:srgbClr val="000000"/>
                </a:solidFill>
              </a:rPr>
              <a:t>Growing complexity in applications</a:t>
            </a:r>
          </a:p>
          <a:p>
            <a:pPr marL="742950" lvl="2" indent="-342900">
              <a:buClr>
                <a:schemeClr val="accent1"/>
              </a:buClr>
              <a:buSzPct val="65000"/>
              <a:buFont typeface="Wingdings" charset="0"/>
              <a:buChar char="n"/>
            </a:pPr>
            <a:r>
              <a:rPr lang="en-US" dirty="0" smtClean="0">
                <a:solidFill>
                  <a:srgbClr val="000000"/>
                </a:solidFill>
              </a:rPr>
              <a:t>Multidisciplinary, increasing amounts of data</a:t>
            </a:r>
          </a:p>
          <a:p>
            <a:pPr marL="742950" lvl="2" indent="-342900">
              <a:buClr>
                <a:schemeClr val="accent1"/>
              </a:buClr>
              <a:buSzPct val="65000"/>
              <a:buFont typeface="Wingdings" charset="0"/>
              <a:buChar char="n"/>
            </a:pPr>
            <a:r>
              <a:rPr lang="en-US" dirty="0" smtClean="0">
                <a:solidFill>
                  <a:srgbClr val="000000"/>
                </a:solidFill>
              </a:rPr>
              <a:t>Very dense connectivity in social networks, etc. </a:t>
            </a:r>
          </a:p>
          <a:p>
            <a:pPr marL="1200150" lvl="3" indent="-342900">
              <a:buClr>
                <a:schemeClr val="accent1"/>
              </a:buClr>
              <a:buSzPct val="65000"/>
              <a:buFont typeface="Wingdings" charset="0"/>
              <a:buChar char="n"/>
            </a:pPr>
            <a:r>
              <a:rPr lang="en-US" dirty="0" smtClean="0">
                <a:solidFill>
                  <a:srgbClr val="000000"/>
                </a:solidFill>
              </a:rPr>
              <a:t>How do we minimize communications in apps?</a:t>
            </a:r>
          </a:p>
          <a:p>
            <a:pPr marL="342900" lvl="1" indent="-342900">
              <a:buClr>
                <a:schemeClr val="accent1"/>
              </a:buClr>
              <a:buSzPct val="65000"/>
              <a:buFont typeface="Wingdings" charset="0"/>
              <a:buChar char="n"/>
            </a:pPr>
            <a:r>
              <a:rPr lang="en-US" dirty="0" smtClean="0">
                <a:solidFill>
                  <a:srgbClr val="000000"/>
                </a:solidFill>
              </a:rPr>
              <a:t>Performance</a:t>
            </a:r>
          </a:p>
          <a:p>
            <a:pPr marL="742950" lvl="2" indent="-342900">
              <a:buClr>
                <a:schemeClr val="accent1"/>
              </a:buClr>
              <a:buSzPct val="100000"/>
            </a:pPr>
            <a:r>
              <a:rPr lang="en-US" dirty="0" smtClean="0">
                <a:solidFill>
                  <a:srgbClr val="000000"/>
                </a:solidFill>
              </a:rPr>
              <a:t>Must exploit features of emerging machines at all levels</a:t>
            </a:r>
          </a:p>
          <a:p>
            <a:pPr marL="742950" lvl="2" indent="-342900">
              <a:buClr>
                <a:schemeClr val="accent1"/>
              </a:buClr>
              <a:buSzPct val="100000"/>
            </a:pPr>
            <a:r>
              <a:rPr lang="en-US" dirty="0" smtClean="0">
                <a:solidFill>
                  <a:srgbClr val="000000"/>
                </a:solidFill>
              </a:rPr>
              <a:t>APIs and/or their implementation must facilitate expression of concurrency, help save power, use memory efficiently, exploit heterogeneity, minimize synchronization</a:t>
            </a:r>
          </a:p>
          <a:p>
            <a:pPr marL="342900" lvl="1" indent="-342900">
              <a:buClr>
                <a:schemeClr val="accent1"/>
              </a:buClr>
              <a:buSzPct val="65000"/>
              <a:buFont typeface="Wingdings" charset="0"/>
              <a:buChar char="n"/>
            </a:pPr>
            <a:r>
              <a:rPr lang="en-US" dirty="0" smtClean="0">
                <a:solidFill>
                  <a:srgbClr val="000000"/>
                </a:solidFill>
              </a:rPr>
              <a:t>Performance portability</a:t>
            </a:r>
          </a:p>
          <a:p>
            <a:pPr marL="695325" lvl="2" indent="-342900"/>
            <a:r>
              <a:rPr lang="en-US" dirty="0" smtClean="0">
                <a:solidFill>
                  <a:srgbClr val="000000"/>
                </a:solidFill>
              </a:rPr>
              <a:t>Implies not just that APIs are widely supported</a:t>
            </a:r>
          </a:p>
          <a:p>
            <a:pPr marL="695325" lvl="2" indent="-342900"/>
            <a:r>
              <a:rPr lang="en-US" dirty="0" smtClean="0">
                <a:solidFill>
                  <a:srgbClr val="000000"/>
                </a:solidFill>
              </a:rPr>
              <a:t>But also that same code runs well everywhere</a:t>
            </a:r>
          </a:p>
          <a:p>
            <a:pPr marL="695325" lvl="2" indent="-342900"/>
            <a:r>
              <a:rPr lang="en-US" dirty="0" smtClean="0">
                <a:solidFill>
                  <a:srgbClr val="000000"/>
                </a:solidFill>
              </a:rPr>
              <a:t>Very hard to accomplish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3960032" y="5698145"/>
            <a:ext cx="5183967" cy="707886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42900" lvl="1" indent="-342900"/>
            <a:r>
              <a:rPr lang="en-US" sz="2000" dirty="0">
                <a:solidFill>
                  <a:srgbClr val="000000"/>
                </a:solidFill>
              </a:rPr>
              <a:t>Performance less predictable in dynamic execution environment</a:t>
            </a:r>
          </a:p>
        </p:txBody>
      </p:sp>
    </p:spTree>
    <p:extLst>
      <p:ext uri="{BB962C8B-B14F-4D97-AF65-F5344CB8AC3E}">
        <p14:creationId xmlns:p14="http://schemas.microsoft.com/office/powerpoint/2010/main" val="331036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ACS-Slide-Templat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92378"/>
      </a:accent1>
      <a:accent2>
        <a:srgbClr val="B50022"/>
      </a:accent2>
      <a:accent3>
        <a:srgbClr val="F06313"/>
      </a:accent3>
      <a:accent4>
        <a:srgbClr val="FCBF24"/>
      </a:accent4>
      <a:accent5>
        <a:srgbClr val="27C633"/>
      </a:accent5>
      <a:accent6>
        <a:srgbClr val="AB10F7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IACS-Slide-Template.potx</Template>
  <TotalTime>12090</TotalTime>
  <Words>478</Words>
  <Application>Microsoft Office PowerPoint</Application>
  <PresentationFormat>On-screen Show (4:3)</PresentationFormat>
  <Paragraphs>145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IACS-Slide-Template</vt:lpstr>
      <vt:lpstr>Exascale Programming Models in an Era of Big Computation and Big Data </vt:lpstr>
      <vt:lpstr>PowerPoint Presentation</vt:lpstr>
      <vt:lpstr>Intel: “Sea of Blocks” Compute Model</vt:lpstr>
      <vt:lpstr>10+ Levels Memory, O(100M) Cores</vt:lpstr>
      <vt:lpstr>Integration of Accelerators:   CAPI and APU</vt:lpstr>
      <vt:lpstr>HPC Applications: Requirements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Sundahl</dc:creator>
  <cp:lastModifiedBy>Guang R. Gao</cp:lastModifiedBy>
  <cp:revision>109</cp:revision>
  <cp:lastPrinted>2015-09-03T00:23:12Z</cp:lastPrinted>
  <dcterms:created xsi:type="dcterms:W3CDTF">2015-06-12T18:07:03Z</dcterms:created>
  <dcterms:modified xsi:type="dcterms:W3CDTF">2016-11-08T02:18:19Z</dcterms:modified>
</cp:coreProperties>
</file>